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6" r:id="rId2"/>
    <p:sldId id="267" r:id="rId3"/>
    <p:sldId id="273" r:id="rId4"/>
    <p:sldId id="271" r:id="rId5"/>
    <p:sldId id="268" r:id="rId6"/>
    <p:sldId id="280" r:id="rId7"/>
    <p:sldId id="279" r:id="rId8"/>
    <p:sldId id="277" r:id="rId9"/>
    <p:sldId id="274" r:id="rId10"/>
    <p:sldId id="270" r:id="rId11"/>
    <p:sldId id="278" r:id="rId12"/>
    <p:sldId id="275" r:id="rId13"/>
    <p:sldId id="264" r:id="rId14"/>
    <p:sldId id="266" r:id="rId15"/>
    <p:sldId id="276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738" y="9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edwardsm\My%20Documents\CAFR\GF%20Balance%20-%20detail%20and%20chart%2007-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2689604143544211"/>
          <c:y val="4.730831973898865E-2"/>
          <c:w val="0.63152053274139941"/>
          <c:h val="0.85970636215334495"/>
        </c:manualLayout>
      </c:layout>
      <c:barChart>
        <c:barDir val="col"/>
        <c:grouping val="stacked"/>
        <c:ser>
          <c:idx val="0"/>
          <c:order val="0"/>
          <c:tx>
            <c:strRef>
              <c:f>Sheet2!$A$25</c:f>
              <c:strCache>
                <c:ptCount val="1"/>
                <c:pt idx="0">
                  <c:v>RESERVE FOR DEBT SERVICE</c:v>
                </c:pt>
              </c:strCache>
            </c:strRef>
          </c:tx>
          <c:spPr>
            <a:solidFill>
              <a:srgbClr val="FF6600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strRef>
              <c:f>Sheet2!$B$23:$F$23</c:f>
              <c:strCache>
                <c:ptCount val="5"/>
                <c:pt idx="0">
                  <c:v>FY 2007</c:v>
                </c:pt>
                <c:pt idx="1">
                  <c:v>FY 2008</c:v>
                </c:pt>
                <c:pt idx="2">
                  <c:v>FY 2009</c:v>
                </c:pt>
                <c:pt idx="3">
                  <c:v>FY 2010</c:v>
                </c:pt>
                <c:pt idx="4">
                  <c:v>FY 2011</c:v>
                </c:pt>
              </c:strCache>
            </c:strRef>
          </c:cat>
          <c:val>
            <c:numRef>
              <c:f>Sheet2!$B$25:$F$25</c:f>
              <c:numCache>
                <c:formatCode>_(* #,##0.0_);_(* \(#,##0.0\);_(* "-"??_);_(@_)</c:formatCode>
                <c:ptCount val="5"/>
                <c:pt idx="0">
                  <c:v>326.8</c:v>
                </c:pt>
                <c:pt idx="1">
                  <c:v>209.5</c:v>
                </c:pt>
                <c:pt idx="2">
                  <c:v>231.863597</c:v>
                </c:pt>
                <c:pt idx="3">
                  <c:v>288.33615699999888</c:v>
                </c:pt>
                <c:pt idx="4">
                  <c:v>345.327</c:v>
                </c:pt>
              </c:numCache>
            </c:numRef>
          </c:val>
        </c:ser>
        <c:ser>
          <c:idx val="1"/>
          <c:order val="1"/>
          <c:tx>
            <c:strRef>
              <c:f>Sheet2!$A$26</c:f>
              <c:strCache>
                <c:ptCount val="1"/>
                <c:pt idx="0">
                  <c:v>EMERGENCY/CONTINGENCY RESERVES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strRef>
              <c:f>Sheet2!$B$23:$F$23</c:f>
              <c:strCache>
                <c:ptCount val="5"/>
                <c:pt idx="0">
                  <c:v>FY 2007</c:v>
                </c:pt>
                <c:pt idx="1">
                  <c:v>FY 2008</c:v>
                </c:pt>
                <c:pt idx="2">
                  <c:v>FY 2009</c:v>
                </c:pt>
                <c:pt idx="3">
                  <c:v>FY 2010</c:v>
                </c:pt>
                <c:pt idx="4">
                  <c:v>FY 2011</c:v>
                </c:pt>
              </c:strCache>
            </c:strRef>
          </c:cat>
          <c:val>
            <c:numRef>
              <c:f>Sheet2!$B$26:$F$26</c:f>
              <c:numCache>
                <c:formatCode>_(* #,##0.0_);_(* \(#,##0.0\);_(* "-"??_);_(@_)</c:formatCode>
                <c:ptCount val="5"/>
                <c:pt idx="0">
                  <c:v>309.39999999999969</c:v>
                </c:pt>
                <c:pt idx="1">
                  <c:v>330.2</c:v>
                </c:pt>
                <c:pt idx="2">
                  <c:v>284.31567179000001</c:v>
                </c:pt>
                <c:pt idx="3">
                  <c:v>337.94530999999938</c:v>
                </c:pt>
                <c:pt idx="4">
                  <c:v>338.58300000000003</c:v>
                </c:pt>
              </c:numCache>
            </c:numRef>
          </c:val>
        </c:ser>
        <c:ser>
          <c:idx val="2"/>
          <c:order val="2"/>
          <c:tx>
            <c:strRef>
              <c:f>Sheet2!$A$27</c:f>
              <c:strCache>
                <c:ptCount val="1"/>
                <c:pt idx="0">
                  <c:v>LOCALLY MANDATED RESERVES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strRef>
              <c:f>Sheet2!$B$23:$F$23</c:f>
              <c:strCache>
                <c:ptCount val="5"/>
                <c:pt idx="0">
                  <c:v>FY 2007</c:v>
                </c:pt>
                <c:pt idx="1">
                  <c:v>FY 2008</c:v>
                </c:pt>
                <c:pt idx="2">
                  <c:v>FY 2009</c:v>
                </c:pt>
                <c:pt idx="3">
                  <c:v>FY 2010</c:v>
                </c:pt>
                <c:pt idx="4">
                  <c:v>FY 2011</c:v>
                </c:pt>
              </c:strCache>
            </c:strRef>
          </c:cat>
          <c:val>
            <c:numRef>
              <c:f>Sheet2!$B$27:$F$27</c:f>
              <c:numCache>
                <c:formatCode>General</c:formatCode>
                <c:ptCount val="5"/>
                <c:pt idx="4" formatCode="_(* #,##0.0_);_(* \(#,##0.0\);_(* &quot;-&quot;??_);_(@_)">
                  <c:v>194.18200000000004</c:v>
                </c:pt>
              </c:numCache>
            </c:numRef>
          </c:val>
        </c:ser>
        <c:ser>
          <c:idx val="3"/>
          <c:order val="3"/>
          <c:tx>
            <c:strRef>
              <c:f>Sheet2!$A$28</c:f>
              <c:strCache>
                <c:ptCount val="1"/>
                <c:pt idx="0">
                  <c:v>RESERVED BY EXTERNAL FACTORS</c:v>
                </c:pt>
              </c:strCache>
            </c:strRef>
          </c:tx>
          <c:spPr>
            <a:solidFill>
              <a:srgbClr val="FFC000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strRef>
              <c:f>Sheet2!$B$23:$F$23</c:f>
              <c:strCache>
                <c:ptCount val="5"/>
                <c:pt idx="0">
                  <c:v>FY 2007</c:v>
                </c:pt>
                <c:pt idx="1">
                  <c:v>FY 2008</c:v>
                </c:pt>
                <c:pt idx="2">
                  <c:v>FY 2009</c:v>
                </c:pt>
                <c:pt idx="3">
                  <c:v>FY 2010</c:v>
                </c:pt>
                <c:pt idx="4">
                  <c:v>FY 2011</c:v>
                </c:pt>
              </c:strCache>
            </c:strRef>
          </c:cat>
          <c:val>
            <c:numRef>
              <c:f>Sheet2!$B$28:$F$28</c:f>
              <c:numCache>
                <c:formatCode>_(* #,##0.0_);_(* \(#,##0.0\);_(* "-"??_);_(@_)</c:formatCode>
                <c:ptCount val="5"/>
                <c:pt idx="0">
                  <c:v>185</c:v>
                </c:pt>
                <c:pt idx="1">
                  <c:v>209.2</c:v>
                </c:pt>
                <c:pt idx="2">
                  <c:v>158.36350595999997</c:v>
                </c:pt>
                <c:pt idx="3">
                  <c:v>172.72706192000001</c:v>
                </c:pt>
                <c:pt idx="4">
                  <c:v>91.205000000000013</c:v>
                </c:pt>
              </c:numCache>
            </c:numRef>
          </c:val>
        </c:ser>
        <c:ser>
          <c:idx val="4"/>
          <c:order val="4"/>
          <c:tx>
            <c:strRef>
              <c:f>Sheet2!$A$29</c:f>
              <c:strCache>
                <c:ptCount val="1"/>
                <c:pt idx="0">
                  <c:v>POLICY DECISIONS RESERVED/DESIGNATED</c:v>
                </c:pt>
              </c:strCache>
            </c:strRef>
          </c:tx>
          <c:spPr>
            <a:solidFill>
              <a:srgbClr val="99CC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6267693230910012E-3"/>
                  <c:y val="-1.0108198139180508E-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6.1231935353252887E-2"/>
                  <c:y val="-1.3293770578840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  </a:t>
                    </a:r>
                  </a:p>
                </c:rich>
              </c:tx>
              <c:dLblPos val="ctr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strRef>
              <c:f>Sheet2!$B$23:$F$23</c:f>
              <c:strCache>
                <c:ptCount val="5"/>
                <c:pt idx="0">
                  <c:v>FY 2007</c:v>
                </c:pt>
                <c:pt idx="1">
                  <c:v>FY 2008</c:v>
                </c:pt>
                <c:pt idx="2">
                  <c:v>FY 2009</c:v>
                </c:pt>
                <c:pt idx="3">
                  <c:v>FY 2010</c:v>
                </c:pt>
                <c:pt idx="4">
                  <c:v>FY 2011</c:v>
                </c:pt>
              </c:strCache>
            </c:strRef>
          </c:cat>
          <c:val>
            <c:numRef>
              <c:f>Sheet2!$B$29:$F$29</c:f>
              <c:numCache>
                <c:formatCode>_(* #,##0.0_);_(* \(#,##0.0\);_(* "-"??_);_(@_)</c:formatCode>
                <c:ptCount val="5"/>
                <c:pt idx="0">
                  <c:v>591.6</c:v>
                </c:pt>
                <c:pt idx="1">
                  <c:v>409.1</c:v>
                </c:pt>
                <c:pt idx="2">
                  <c:v>245.94088006999999</c:v>
                </c:pt>
                <c:pt idx="3">
                  <c:v>91.118308739999748</c:v>
                </c:pt>
                <c:pt idx="4">
                  <c:v>135.59700000000001</c:v>
                </c:pt>
              </c:numCache>
            </c:numRef>
          </c:val>
        </c:ser>
        <c:ser>
          <c:idx val="5"/>
          <c:order val="5"/>
          <c:tx>
            <c:strRef>
              <c:f>Sheet2!$A$30</c:f>
              <c:strCache>
                <c:ptCount val="1"/>
                <c:pt idx="0">
                  <c:v>UNRESERVED AND UNDESIGNATED/UNASSIGNED</c:v>
                </c:pt>
              </c:strCache>
            </c:strRef>
          </c:tx>
          <c:spPr>
            <a:solidFill>
              <a:srgbClr val="00FF00"/>
            </a:solidFill>
            <a:ln>
              <a:solidFill>
                <a:srgbClr val="00FF00"/>
              </a:solidFill>
            </a:ln>
          </c:spPr>
          <c:dLbls>
            <c:dLbl>
              <c:idx val="0"/>
              <c:layout>
                <c:manualLayout>
                  <c:x val="4.5324592079860901E-3"/>
                  <c:y val="4.8091378162576099E-3"/>
                </c:manualLayout>
              </c:layout>
              <c:showVal val="1"/>
            </c:dLbl>
            <c:showVal val="1"/>
          </c:dLbls>
          <c:cat>
            <c:strRef>
              <c:f>Sheet2!$B$23:$F$23</c:f>
              <c:strCache>
                <c:ptCount val="5"/>
                <c:pt idx="0">
                  <c:v>FY 2007</c:v>
                </c:pt>
                <c:pt idx="1">
                  <c:v>FY 2008</c:v>
                </c:pt>
                <c:pt idx="2">
                  <c:v>FY 2009</c:v>
                </c:pt>
                <c:pt idx="3">
                  <c:v>FY 2010</c:v>
                </c:pt>
                <c:pt idx="4">
                  <c:v>FY 2011</c:v>
                </c:pt>
              </c:strCache>
            </c:strRef>
          </c:cat>
          <c:val>
            <c:numRef>
              <c:f>Sheet2!$B$30:$F$30</c:f>
              <c:numCache>
                <c:formatCode>_(* #,##0.0_);_(* \(#,##0.0\);_(* "-"??_);_(@_)</c:formatCode>
                <c:ptCount val="5"/>
                <c:pt idx="0">
                  <c:v>81.2</c:v>
                </c:pt>
                <c:pt idx="1">
                  <c:v>86.7</c:v>
                </c:pt>
              </c:numCache>
            </c:numRef>
          </c:val>
        </c:ser>
        <c:dLbls>
          <c:showVal val="1"/>
        </c:dLbls>
        <c:overlap val="100"/>
        <c:axId val="74196480"/>
        <c:axId val="74198400"/>
      </c:barChart>
      <c:catAx>
        <c:axId val="7419648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dirty="0"/>
                  <a:t>Fiscal year</a:t>
                </a:r>
              </a:p>
            </c:rich>
          </c:tx>
          <c:layout>
            <c:manualLayout>
              <c:xMode val="edge"/>
              <c:yMode val="edge"/>
              <c:x val="0.34517203107658212"/>
              <c:y val="0.94453507340946241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74198400"/>
        <c:crosses val="autoZero"/>
        <c:auto val="1"/>
        <c:lblAlgn val="ctr"/>
        <c:lblOffset val="100"/>
        <c:tickLblSkip val="1"/>
        <c:tickMarkSkip val="1"/>
      </c:catAx>
      <c:valAx>
        <c:axId val="7419840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dirty="0"/>
                  <a:t>$ 000</a:t>
                </a:r>
              </a:p>
            </c:rich>
          </c:tx>
          <c:layout>
            <c:manualLayout>
              <c:xMode val="edge"/>
              <c:yMode val="edge"/>
              <c:x val="1.22086570477247E-2"/>
              <c:y val="0.41924959216965835"/>
            </c:manualLayout>
          </c:layout>
          <c:spPr>
            <a:noFill/>
            <a:ln w="25400">
              <a:noFill/>
            </a:ln>
          </c:spPr>
        </c:title>
        <c:numFmt formatCode="_(* #,##0.0_);_(* \(#,##0.0\);_(* &quot;-&quot;??_);_(@_)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196480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7252385072287821"/>
          <c:y val="0.41203272918780937"/>
          <c:w val="0.2274761492771232"/>
          <c:h val="0.34393906308204342"/>
        </c:manualLayout>
      </c:layout>
      <c:overlay val="1"/>
      <c:spPr>
        <a:noFill/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0.4177</cdr:x>
      <cdr:y>0.45447</cdr:y>
    </cdr:from>
    <cdr:to>
      <cdr:x>0.52152</cdr:x>
      <cdr:y>0.50183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584676" y="2653583"/>
          <a:ext cx="891049" cy="2765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en-US" sz="1000" dirty="0">
              <a:latin typeface="Arial" pitchFamily="34" charset="0"/>
              <a:cs typeface="Arial" pitchFamily="34" charset="0"/>
            </a:rPr>
            <a:t>245.9</a:t>
          </a:r>
        </a:p>
      </cdr:txBody>
    </cdr:sp>
  </cdr:relSizeAnchor>
  <cdr:relSizeAnchor xmlns:cdr="http://schemas.openxmlformats.org/drawingml/2006/chartDrawing">
    <cdr:from>
      <cdr:x>0.52033</cdr:x>
      <cdr:y>0.30888</cdr:y>
    </cdr:from>
    <cdr:to>
      <cdr:x>0.57881</cdr:x>
      <cdr:y>0.37378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65484" y="1803503"/>
          <a:ext cx="501855" cy="3789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800" dirty="0"/>
        </a:p>
      </cdr:txBody>
    </cdr:sp>
  </cdr:relSizeAnchor>
  <cdr:relSizeAnchor xmlns:cdr="http://schemas.openxmlformats.org/drawingml/2006/chartDrawing">
    <cdr:from>
      <cdr:x>0.41531</cdr:x>
      <cdr:y>0.37203</cdr:y>
    </cdr:from>
    <cdr:to>
      <cdr:x>0.47975</cdr:x>
      <cdr:y>0.42641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564213" y="2172200"/>
          <a:ext cx="553026" cy="3175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$920</a:t>
          </a:r>
        </a:p>
      </cdr:txBody>
    </cdr:sp>
  </cdr:relSizeAnchor>
  <cdr:relSizeAnchor xmlns:cdr="http://schemas.openxmlformats.org/drawingml/2006/chartDrawing">
    <cdr:from>
      <cdr:x>0.54181</cdr:x>
      <cdr:y>0.37553</cdr:y>
    </cdr:from>
    <cdr:to>
      <cdr:x>0.60148</cdr:x>
      <cdr:y>0.43517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649819" y="2192668"/>
          <a:ext cx="512089" cy="348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$890</a:t>
          </a:r>
        </a:p>
      </cdr:txBody>
    </cdr:sp>
  </cdr:relSizeAnchor>
  <cdr:relSizeAnchor xmlns:cdr="http://schemas.openxmlformats.org/drawingml/2006/chartDrawing">
    <cdr:from>
      <cdr:x>0.15157</cdr:x>
      <cdr:y>0.05278</cdr:y>
    </cdr:from>
    <cdr:to>
      <cdr:x>0.23511</cdr:x>
      <cdr:y>0.09664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300739" y="308153"/>
          <a:ext cx="716942" cy="2560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$1,494</a:t>
          </a:r>
        </a:p>
      </cdr:txBody>
    </cdr:sp>
  </cdr:relSizeAnchor>
  <cdr:relSizeAnchor xmlns:cdr="http://schemas.openxmlformats.org/drawingml/2006/chartDrawing">
    <cdr:from>
      <cdr:x>0.28046</cdr:x>
      <cdr:y>0.17557</cdr:y>
    </cdr:from>
    <cdr:to>
      <cdr:x>0.35206</cdr:x>
      <cdr:y>0.22994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406887" y="1025135"/>
          <a:ext cx="614473" cy="3174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$1,245</a:t>
          </a:r>
        </a:p>
      </cdr:txBody>
    </cdr:sp>
  </cdr:relSizeAnchor>
  <cdr:relSizeAnchor xmlns:cdr="http://schemas.openxmlformats.org/drawingml/2006/chartDrawing">
    <cdr:from>
      <cdr:x>0.65877</cdr:x>
      <cdr:y>0.25977</cdr:y>
    </cdr:from>
    <cdr:to>
      <cdr:x>0.73515</cdr:x>
      <cdr:y>0.31765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653549" y="1516728"/>
          <a:ext cx="655484" cy="3379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$1,105</a:t>
          </a:r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13A05-689E-451C-9C52-19EECE032D43}" type="datetimeFigureOut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99B03-3BC6-49C4-B133-F47420304B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27141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2.xls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2951D7-5505-4BA0-808D-1419F247270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7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A75CD7-AFAA-4B7D-9906-339CC36EAE78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2181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graphicFrame>
        <p:nvGraphicFramePr>
          <p:cNvPr id="218116" name="Object 4"/>
          <p:cNvGraphicFramePr>
            <a:graphicFrameLocks noGrp="1" noChangeAspect="1"/>
          </p:cNvGraphicFramePr>
          <p:nvPr>
            <p:ph type="body" idx="1"/>
          </p:nvPr>
        </p:nvGraphicFramePr>
        <p:xfrm>
          <a:off x="228600" y="4953000"/>
          <a:ext cx="6527800" cy="2127250"/>
        </p:xfrm>
        <a:graphic>
          <a:graphicData uri="http://schemas.openxmlformats.org/presentationml/2006/ole">
            <p:oleObj spid="_x0000_s24583" name="Worksheet" r:id="rId4" imgW="8648700" imgH="2819400" progId="Excel.Sheet.8">
              <p:embed/>
            </p:oleObj>
          </a:graphicData>
        </a:graphic>
      </p:graphicFrame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5B8659-F37B-442C-A57C-BA2763898C01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176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One month’s expenditures for FY 2010 = $473.8 million.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graphicFrame>
        <p:nvGraphicFramePr>
          <p:cNvPr id="176137" name="Object 9"/>
          <p:cNvGraphicFramePr>
            <a:graphicFrameLocks noChangeAspect="1"/>
          </p:cNvGraphicFramePr>
          <p:nvPr/>
        </p:nvGraphicFramePr>
        <p:xfrm>
          <a:off x="381000" y="5334000"/>
          <a:ext cx="6400800" cy="892175"/>
        </p:xfrm>
        <a:graphic>
          <a:graphicData uri="http://schemas.openxmlformats.org/presentationml/2006/ole">
            <p:oleObj spid="_x0000_s3081" name="Worksheet" r:id="rId4" imgW="8174669" imgH="1138538" progId="Excel.Sheet.8">
              <p:embed/>
            </p:oleObj>
          </a:graphicData>
        </a:graphic>
      </p:graphicFrame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B3BD-5260-41B7-A19D-594B3CBAD89B}" type="datetime1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CB5F8E-2FFA-4AC9-8D40-751ADA3EFA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F30F7-5D3C-4195-A8C2-22024EBBD1B1}" type="datetime1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5F8E-2FFA-4AC9-8D40-751ADA3EFA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ECA1-F7DD-4D3C-8223-58A2AF88DA34}" type="datetime1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5F8E-2FFA-4AC9-8D40-751ADA3EFA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DFA2-0C14-44EE-AD30-1AAFD6E5213D}" type="datetime1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5F8E-2FFA-4AC9-8D40-751ADA3EFA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AEB8-8E52-450F-A072-7F35A0A49265}" type="datetime1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28600" y="228600"/>
            <a:ext cx="8686800" cy="6400800"/>
          </a:xfrm>
          <a:prstGeom prst="rect">
            <a:avLst/>
          </a:prstGeom>
          <a:noFill/>
          <a:ln w="63500" cap="sq"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CF00-563B-4EB3-86A1-110BA5CED3D5}" type="datetime1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5F8E-2FFA-4AC9-8D40-751ADA3EFA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4ED5B-F415-4278-9CDE-DEE1DC71BB41}" type="datetime1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5F8E-2FFA-4AC9-8D40-751ADA3EFA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51AF-5E55-471F-9888-4141FFB44BC9}" type="datetime1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5F8E-2FFA-4AC9-8D40-751ADA3EFA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4F12-6423-44C5-B889-1F1E9751053E}" type="datetime1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5F8E-2FFA-4AC9-8D40-751ADA3EFA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632DB-A654-4D6F-8BEA-A0A6B0428601}" type="datetime1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5F8E-2FFA-4AC9-8D40-751ADA3EFA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D8B8-2A55-4CD8-B924-55565422BABF}" type="datetime1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5F8E-2FFA-4AC9-8D40-751ADA3EFA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B4CD065-FC7B-4F53-B58E-4C5A56BFA8F1}" type="datetime1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DCB5F8E-2FFA-4AC9-8D40-751ADA3EFA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28600" y="228600"/>
            <a:ext cx="8686800" cy="6400800"/>
          </a:xfrm>
          <a:prstGeom prst="rect">
            <a:avLst/>
          </a:prstGeom>
          <a:noFill/>
          <a:ln w="63500" cap="sq"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oleObject" Target="../embeddings/oleObject1.bin"/><Relationship Id="rId2" Type="http://schemas.openxmlformats.org/officeDocument/2006/relationships/tags" Target="../tags/tag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971800"/>
            <a:ext cx="7772400" cy="182880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DISTRICT OF COLUMBIA</a:t>
            </a:r>
            <a:br>
              <a:rPr lang="en-US" sz="4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BUDGET BRIEFING &amp; INPUT SESSION</a:t>
            </a:r>
            <a:endParaRPr lang="en-US" sz="40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77427" y="5562600"/>
            <a:ext cx="8189145" cy="685800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Government of the District of Columbia</a:t>
            </a:r>
          </a:p>
          <a:p>
            <a:r>
              <a:rPr lang="en-US" sz="18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Vincent C. Gray, Mayor </a:t>
            </a:r>
            <a:endParaRPr lang="en-US" sz="18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609599"/>
            <a:ext cx="4343400" cy="1996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228600" y="228600"/>
            <a:ext cx="8686800" cy="6400800"/>
          </a:xfrm>
          <a:prstGeom prst="rect">
            <a:avLst/>
          </a:prstGeom>
          <a:noFill/>
          <a:ln w="63500" cap="sq"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187500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BUILDING A BETTER BUDGET FOR FY 2012 </a:t>
            </a:r>
            <a:endParaRPr lang="en-US" sz="3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Commitment to a structurally balanced budget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Spend only the revenue that comes in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Do not raid Fund Balance to balance the budget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Control overspending in agencies with strong management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Closed $322.1 million funding gap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Cut government spending ($187.0 million)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Increases to high earners income tax, parking garage taxes and combined reporting ($135.1 million)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Met Congressional mandate to submit a balanced 5-year financial plan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Budget must be balanced for current year and 4 years into the future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5F8E-2FFA-4AC9-8D40-751ADA3EFA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719987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SPENDING PRESSURES FOR FY </a:t>
            </a:r>
            <a:r>
              <a:rPr lang="en-US" sz="4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2012 </a:t>
            </a:r>
            <a:endParaRPr lang="en-US" sz="4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17405511"/>
              </p:ext>
            </p:extLst>
          </p:nvPr>
        </p:nvGraphicFramePr>
        <p:xfrm>
          <a:off x="609600" y="1599195"/>
          <a:ext cx="8000998" cy="4831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2477"/>
                <a:gridCol w="507694"/>
                <a:gridCol w="507694"/>
                <a:gridCol w="507694"/>
                <a:gridCol w="507694"/>
                <a:gridCol w="507694"/>
                <a:gridCol w="507694"/>
                <a:gridCol w="702631"/>
                <a:gridCol w="531257"/>
                <a:gridCol w="488414"/>
                <a:gridCol w="488414"/>
                <a:gridCol w="488414"/>
                <a:gridCol w="507694"/>
                <a:gridCol w="565533"/>
              </a:tblGrid>
              <a:tr h="171910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Budget Pressure and Policy Initiatives History</a:t>
                      </a:r>
                      <a:endParaRPr lang="en-US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910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Local Funds, Including Dedicated Taxes</a:t>
                      </a:r>
                      <a:endParaRPr lang="en-US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910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Fiscal Years 2001 - 2012 </a:t>
                      </a:r>
                      <a:endParaRPr lang="en-US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9363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($ in millions)</a:t>
                      </a:r>
                      <a:endParaRPr lang="en-US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8276"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As of January 23, 2012</a:t>
                      </a:r>
                      <a:endParaRPr lang="en-US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52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</a:rPr>
                        <a:t>Description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FY 2001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FY 2002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FY 2003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FY 2004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FY 2005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FY 2006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FY 2007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FY 2008 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FY 2009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FY 2010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FY 2011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FY 2012 </a:t>
                      </a:r>
                      <a:r>
                        <a:rPr lang="en-US" sz="600" b="1" u="none" strike="noStrike" dirty="0">
                          <a:effectLst/>
                        </a:rPr>
                        <a:t>(As of 01/23/2012)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Average, FY 2001 - FY 2011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1835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Spending Pressures &amp; Policy Initiatives</a:t>
                      </a:r>
                      <a:r>
                        <a:rPr lang="en-US" sz="600" u="none" strike="noStrike" dirty="0">
                          <a:effectLst/>
                        </a:rPr>
                        <a:t> </a:t>
                      </a:r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(1)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$  383.0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$  306.0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$  175.0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$  206.1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$  167.6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$  177.5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$        184.5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$   217.6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$ 222.0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$ 209.7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$ 147.4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$    44.7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$    203.4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554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Revenue Shortfalls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         -  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      96.0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    376.0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         -  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         -  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         -  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               -  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         -  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   136.0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     80.2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   118.5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         -  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       67.2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917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1" u="none" strike="noStrike" dirty="0">
                          <a:effectLst/>
                        </a:rPr>
                        <a:t>Total, Pressures </a:t>
                      </a:r>
                      <a:endParaRPr lang="en-US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</a:rPr>
                        <a:t> $ 383.0 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</a:rPr>
                        <a:t> $ 402.0 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</a:rPr>
                        <a:t> $ 551.0 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</a:rPr>
                        <a:t> $ 206.1 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</a:rPr>
                        <a:t> $ 167.6 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</a:rPr>
                        <a:t> $ 177.5 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</a:rPr>
                        <a:t> $       184.5 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</a:rPr>
                        <a:t> $  217.6 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</a:rPr>
                        <a:t> $358.0 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</a:rPr>
                        <a:t> $289.9 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</a:rPr>
                        <a:t> $265.9 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</a:rPr>
                        <a:t> $   44.7 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</a:rPr>
                        <a:t> $   291.2 </a:t>
                      </a:r>
                      <a:endParaRPr lang="en-US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7752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Approved Budget, Local Including Dedicated Taxes </a:t>
                      </a:r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(2)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 3,503.0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 3,705.0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 3,715.0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 3,833.0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 4,165.5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 4,949.5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       5,186.2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  5,767.8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5,619.9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5,346.5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5,624.5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 6,015.3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    4,674.2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67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Spending Pressures &amp; Policy Initiatives as % of total budget pressures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10.9%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8.3%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4.7%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5.4%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4.0%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3.6%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3.6%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3.8%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4.0%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3.9%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2.6%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0.7%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4.4%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7752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Revenue Shortfalls as % of total budget pressures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0.0%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2.6%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10.1%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0.0%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0.0%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0.0%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0.0%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0.0%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2.4%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1.5%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2.1%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0.0%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1.4%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752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Pressures and Initiatives as % of Appropriations 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10.9%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10.9%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14.8%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5.4%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4.0%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3.6%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3.6%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3.8%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6.4%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5.4%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4.7%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0.7%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6.2%</a:t>
                      </a:r>
                      <a:endParaRPr lang="en-US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sng" strike="noStrike" dirty="0">
                          <a:effectLst/>
                        </a:rPr>
                        <a:t>Notes: </a:t>
                      </a:r>
                      <a:endParaRPr lang="en-US" sz="800" b="1" i="0" u="sng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2620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(1).  </a:t>
                      </a:r>
                      <a:r>
                        <a:rPr lang="en-US" sz="700" u="none" strike="noStrike" dirty="0">
                          <a:effectLst/>
                        </a:rPr>
                        <a:t>FY 2001 spending pressures include $100 million in overspending  by the DC Public Schools. </a:t>
                      </a:r>
                      <a:endParaRPr lang="en-US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1086"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(2).  </a:t>
                      </a:r>
                      <a:r>
                        <a:rPr lang="en-US" sz="700" u="none" strike="noStrike" dirty="0">
                          <a:effectLst/>
                        </a:rPr>
                        <a:t>Congressionally Approved Budgets, Local plus Dedicated Taxes appropriated funds, GAAP General Fund 100. Includes transfers out. </a:t>
                      </a:r>
                      <a:endParaRPr lang="en-US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004" marR="6004" marT="600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5F8E-2FFA-4AC9-8D40-751ADA3EFA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0865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3400" y="1371600"/>
            <a:ext cx="7961313" cy="2505075"/>
          </a:xfrm>
        </p:spPr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FY 2013 – NEW Challenges</a:t>
            </a:r>
            <a:endParaRPr lang="en-US" sz="3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5F8E-2FFA-4AC9-8D40-751ADA3EFA2B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609599"/>
            <a:ext cx="4343400" cy="1996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5334266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FY 2013 CHALLENGES </a:t>
            </a:r>
            <a:endParaRPr lang="en-US" sz="3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05800" cy="579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OCFO CURRENTLY PROJECTS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Current Services Funding Level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for FY 2013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is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$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207.9 million over FY 2012 budget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$50.5 million – Medicaid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$34.6 million – Debt Service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$33.5 million – Fixed Cost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$12.0 million – MPD (COPS grant and longevity pay)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FY 2013 revenue estimate shows revenue growing by just $57.3 million over FY 2012, about 1% increase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September and December 2011 estimate was lower than previous quarterly estimates due to: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Growing concern for the impact of likely federal budget cuts due to Sequestration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Economic uncertainty caused by uneven US recovery and European insecurity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Projected FY 2013 funding gap is $150.6 million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5F8E-2FFA-4AC9-8D40-751ADA3EFA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605940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MAYOR GRAY’S BUDGET PHILOSOPHY</a:t>
            </a:r>
            <a:endParaRPr lang="en-US" sz="3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229600" cy="4525963"/>
          </a:xfrm>
        </p:spPr>
        <p:txBody>
          <a:bodyPr>
            <a:noAutofit/>
          </a:bodyPr>
          <a:lstStyle/>
          <a:p>
            <a:pPr marL="342900" lvl="1" indent="-342900">
              <a:buFont typeface="Wingdings" pitchFamily="2" charset="2"/>
              <a:buChar char="§"/>
            </a:pPr>
            <a:r>
              <a:rPr lang="en-US" sz="2100" b="1" dirty="0" smtClean="0">
                <a:latin typeface="Calibri" pitchFamily="34" charset="0"/>
                <a:cs typeface="Calibri" pitchFamily="34" charset="0"/>
              </a:rPr>
              <a:t>The District must produce and maintain a structurally balanced budget</a:t>
            </a:r>
          </a:p>
          <a:p>
            <a:pPr>
              <a:buFont typeface="Wingdings" pitchFamily="2" charset="2"/>
              <a:buChar char="§"/>
            </a:pPr>
            <a:r>
              <a:rPr lang="en-US" sz="2100" b="1" dirty="0" smtClean="0">
                <a:latin typeface="Calibri" pitchFamily="34" charset="0"/>
                <a:cs typeface="Calibri" pitchFamily="34" charset="0"/>
              </a:rPr>
              <a:t>District Will Maintain and Rebuild Its Fund Balance</a:t>
            </a:r>
          </a:p>
          <a:p>
            <a:pPr lvl="1">
              <a:buFont typeface="Wingdings" pitchFamily="2" charset="2"/>
              <a:buChar char="§"/>
            </a:pPr>
            <a:r>
              <a:rPr lang="en-US" sz="2100" dirty="0" smtClean="0">
                <a:latin typeface="Calibri" pitchFamily="34" charset="0"/>
                <a:cs typeface="Calibri" pitchFamily="34" charset="0"/>
              </a:rPr>
              <a:t>Will not use the District’s fund balance to provide recurring programs and services</a:t>
            </a:r>
          </a:p>
          <a:p>
            <a:pPr>
              <a:buFont typeface="Wingdings" pitchFamily="2" charset="2"/>
              <a:buChar char="§"/>
            </a:pPr>
            <a:r>
              <a:rPr lang="en-US" sz="2100" b="1" dirty="0" smtClean="0">
                <a:latin typeface="Calibri" pitchFamily="34" charset="0"/>
                <a:cs typeface="Calibri" pitchFamily="34" charset="0"/>
              </a:rPr>
              <a:t>Fiscally Responsible on Spending</a:t>
            </a:r>
          </a:p>
          <a:p>
            <a:pPr lvl="1">
              <a:buFont typeface="Wingdings" pitchFamily="2" charset="2"/>
              <a:buChar char="§"/>
            </a:pPr>
            <a:r>
              <a:rPr lang="en-US" sz="2100" dirty="0" smtClean="0">
                <a:latin typeface="Calibri" pitchFamily="34" charset="0"/>
                <a:cs typeface="Calibri" pitchFamily="34" charset="0"/>
              </a:rPr>
              <a:t>Right-Size the Government and Seek Efficiencies</a:t>
            </a:r>
          </a:p>
          <a:p>
            <a:pPr lvl="1">
              <a:buFont typeface="Wingdings" pitchFamily="2" charset="2"/>
              <a:buChar char="§"/>
            </a:pPr>
            <a:r>
              <a:rPr lang="en-US" sz="2100" dirty="0" smtClean="0">
                <a:latin typeface="Calibri" pitchFamily="34" charset="0"/>
                <a:cs typeface="Calibri" pitchFamily="34" charset="0"/>
              </a:rPr>
              <a:t>Make cuts where possible to right-size the government</a:t>
            </a:r>
          </a:p>
          <a:p>
            <a:pPr lvl="1">
              <a:buFont typeface="Wingdings" pitchFamily="2" charset="2"/>
              <a:buChar char="§"/>
            </a:pPr>
            <a:r>
              <a:rPr lang="en-US" sz="2100" dirty="0" smtClean="0">
                <a:latin typeface="Calibri" pitchFamily="34" charset="0"/>
                <a:cs typeface="Calibri" pitchFamily="34" charset="0"/>
              </a:rPr>
              <a:t>Make every attempt to manage growth of budget by finding efficiencies within agencies before resorting to new taxes and/or fees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5F8E-2FFA-4AC9-8D40-751ADA3EFA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585288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Q &amp; A</a:t>
            </a:r>
            <a:endParaRPr lang="en-US" sz="4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5F8E-2FFA-4AC9-8D40-751ADA3EFA2B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609599"/>
            <a:ext cx="4343400" cy="1996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310804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WHAT WE WILL COVER</a:t>
            </a:r>
            <a:endParaRPr lang="en-US" sz="3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FY 2011 – CLOSING THE YEAR STRONG</a:t>
            </a:r>
          </a:p>
          <a:p>
            <a:pPr lvl="1"/>
            <a:endParaRPr lang="en-US" sz="18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FY 2012 – THE CURRENT SITUATION</a:t>
            </a:r>
          </a:p>
          <a:p>
            <a:endParaRPr lang="en-US" sz="18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FY 2013 – NEW CHALLENGES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5F8E-2FFA-4AC9-8D40-751ADA3EFA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55932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FY 2011 – CLOSING THE YEAR STRONG</a:t>
            </a:r>
            <a:endParaRPr lang="en-US" sz="3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5F8E-2FFA-4AC9-8D40-751ADA3EFA2B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609599"/>
            <a:ext cx="4343400" cy="1996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212682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911" y="1344146"/>
            <a:ext cx="7996671" cy="3913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2563092" y="2570513"/>
            <a:ext cx="1385455" cy="236748"/>
          </a:xfrm>
          <a:prstGeom prst="rect">
            <a:avLst/>
          </a:prstGeom>
          <a:solidFill>
            <a:srgbClr val="FFFF99"/>
          </a:solidFill>
        </p:spPr>
        <p:txBody>
          <a:bodyPr wrap="square" lIns="82048" tIns="41025" rIns="82048" bIns="41025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</a:rPr>
              <a:t>Revitalization Act</a:t>
            </a:r>
            <a:endParaRPr lang="en-US" sz="10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24545" y="4705909"/>
            <a:ext cx="1708164" cy="252136"/>
          </a:xfrm>
          <a:prstGeom prst="rect">
            <a:avLst/>
          </a:prstGeom>
          <a:noFill/>
        </p:spPr>
        <p:txBody>
          <a:bodyPr wrap="square" lIns="82048" tIns="41025" rIns="82048" bIns="41025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  <a:latin typeface="Arial" pitchFamily="34" charset="0"/>
              </a:rPr>
              <a:t>-$518 million</a:t>
            </a:r>
            <a:endParaRPr lang="en-US" sz="1100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40927" y="4418928"/>
            <a:ext cx="1015436" cy="236748"/>
          </a:xfrm>
          <a:prstGeom prst="rect">
            <a:avLst/>
          </a:prstGeom>
          <a:solidFill>
            <a:srgbClr val="FFFF99"/>
          </a:solidFill>
        </p:spPr>
        <p:txBody>
          <a:bodyPr wrap="square" lIns="82048" tIns="41025" rIns="82048" bIns="41025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000066"/>
                </a:solidFill>
                <a:latin typeface="Arial" pitchFamily="34" charset="0"/>
              </a:rPr>
              <a:t>Control Period</a:t>
            </a:r>
            <a:endParaRPr lang="en-US" sz="1000" dirty="0">
              <a:solidFill>
                <a:srgbClr val="000066"/>
              </a:solidFill>
              <a:latin typeface="Arial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rot="5400000">
            <a:off x="2931023" y="3148488"/>
            <a:ext cx="694328" cy="14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2147456" y="4399251"/>
            <a:ext cx="2591813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rot="5400000">
            <a:off x="2003456" y="4379262"/>
            <a:ext cx="287998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rot="5400000">
            <a:off x="4595272" y="4399252"/>
            <a:ext cx="287998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381000" y="304800"/>
            <a:ext cx="8580234" cy="636849"/>
          </a:xfrm>
          <a:prstGeom prst="rect">
            <a:avLst/>
          </a:prstGeom>
          <a:noFill/>
        </p:spPr>
        <p:txBody>
          <a:bodyPr wrap="square" lIns="82048" tIns="41025" rIns="82048" bIns="41025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DC SURPLUS AND BOND RATING HISTORY</a:t>
            </a:r>
            <a:endParaRPr lang="en-US" sz="3600" dirty="0">
              <a:solidFill>
                <a:srgbClr val="FF0000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Calibri" pitchFamily="34" charset="0"/>
              <a:ea typeface="+mj-ea"/>
              <a:cs typeface="Calibri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456" y="5261162"/>
            <a:ext cx="7858125" cy="102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7273638" y="1882026"/>
            <a:ext cx="1207945" cy="298724"/>
          </a:xfrm>
          <a:prstGeom prst="rect">
            <a:avLst/>
          </a:prstGeom>
          <a:noFill/>
        </p:spPr>
        <p:txBody>
          <a:bodyPr wrap="square" lIns="82048" tIns="41025" rIns="82048" bIns="41025" rtlCol="0">
            <a:spAutoFit/>
          </a:bodyPr>
          <a:lstStyle/>
          <a:p>
            <a:r>
              <a:rPr lang="en-US" sz="1400" b="1" dirty="0" smtClean="0">
                <a:solidFill>
                  <a:srgbClr val="000066"/>
                </a:solidFill>
                <a:latin typeface="Arial" pitchFamily="34" charset="0"/>
              </a:rPr>
              <a:t>$1.1 Billion</a:t>
            </a:r>
            <a:endParaRPr lang="en-US" sz="1400" b="1" dirty="0">
              <a:solidFill>
                <a:srgbClr val="000066"/>
              </a:solidFill>
              <a:latin typeface="Arial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rot="16200000" flipH="1">
            <a:off x="7776894" y="2322638"/>
            <a:ext cx="389764" cy="1508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5DCB5F8E-2FFA-4AC9-8D40-751ADA3EFA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558349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600200"/>
          </a:xfrm>
        </p:spPr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FY 2011 SUCCESSES</a:t>
            </a:r>
            <a:endParaRPr lang="en-US" sz="3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CAFR shows a $400 million increase over projected ending balance: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Unanticipated increases in some revenue - $186.7 million</a:t>
            </a:r>
          </a:p>
          <a:p>
            <a:pPr lvl="2"/>
            <a:r>
              <a:rPr lang="en-US" sz="2400" dirty="0" smtClean="0">
                <a:latin typeface="Calibri" pitchFamily="34" charset="0"/>
                <a:cs typeface="Calibri" pitchFamily="34" charset="0"/>
              </a:rPr>
              <a:t>Estate Taxes  -  $34.0 million increase</a:t>
            </a:r>
          </a:p>
          <a:p>
            <a:pPr lvl="2"/>
            <a:r>
              <a:rPr lang="en-US" sz="2400" dirty="0" smtClean="0">
                <a:latin typeface="Calibri" pitchFamily="34" charset="0"/>
                <a:cs typeface="Calibri" pitchFamily="34" charset="0"/>
              </a:rPr>
              <a:t>Capital Gains Taxes - $40.0 million increase</a:t>
            </a:r>
          </a:p>
          <a:p>
            <a:pPr lvl="2"/>
            <a:r>
              <a:rPr lang="en-US" sz="2400" dirty="0" smtClean="0">
                <a:latin typeface="Calibri" pitchFamily="34" charset="0"/>
                <a:cs typeface="Calibri" pitchFamily="34" charset="0"/>
              </a:rPr>
              <a:t>Income Withholding Taxes - $57.1 million increase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Agency Spending Controls - $72.1 million in Local Funds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Special Purpose Revenue Funds - $141.8 million </a:t>
            </a:r>
          </a:p>
          <a:p>
            <a:pPr lvl="2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(Dedicated fees and taxes including the Anacostia River Clean-up Fund, the Sustainable Energy Trust Fund, Housing Production Trust Fund)</a:t>
            </a:r>
          </a:p>
          <a:p>
            <a:pPr marL="457200" lvl="1" indent="0"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5F8E-2FFA-4AC9-8D40-751ADA3EFA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093535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600200"/>
          </a:xfrm>
        </p:spPr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FY 2011 SUCCESSES</a:t>
            </a:r>
            <a:endParaRPr lang="en-US" sz="3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$239.7 million surplus: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Surplus cannot be spent in future Fiscal Years</a:t>
            </a:r>
          </a:p>
          <a:p>
            <a:pPr lvl="2"/>
            <a:r>
              <a:rPr lang="en-US" sz="2400" dirty="0" smtClean="0">
                <a:latin typeface="Calibri" pitchFamily="34" charset="0"/>
                <a:cs typeface="Calibri" pitchFamily="34" charset="0"/>
              </a:rPr>
              <a:t>By law, surplus funds must be placed in</a:t>
            </a:r>
          </a:p>
          <a:p>
            <a:pPr lvl="3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$194.2 million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- Dedicated Reserve Accounts – Mandated by local law</a:t>
            </a:r>
          </a:p>
          <a:p>
            <a:pPr lvl="3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(Cash Flow Reserve and Fiscal Stabilization Reserve)</a:t>
            </a:r>
          </a:p>
          <a:p>
            <a:pPr lvl="3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$45.5 million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- Special Purpose Accounts – Anacostia River Clean-up Fund, the Sustainable Energy Trust Fund, Housing Production Trust Fund</a:t>
            </a:r>
          </a:p>
          <a:p>
            <a:pPr lvl="2"/>
            <a:r>
              <a:rPr lang="en-US" sz="2400" dirty="0" smtClean="0">
                <a:latin typeface="Calibri" pitchFamily="34" charset="0"/>
                <a:cs typeface="Calibri" pitchFamily="34" charset="0"/>
              </a:rPr>
              <a:t>Funds are only one-time money and can’t be used for recurring tax cuts or new spending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82025" y="6340475"/>
            <a:ext cx="561975" cy="365125"/>
          </a:xfrm>
        </p:spPr>
        <p:txBody>
          <a:bodyPr/>
          <a:lstStyle/>
          <a:p>
            <a:fld id="{5DCB5F8E-2FFA-4AC9-8D40-751ADA3EFA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093535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629400" y="6340475"/>
            <a:ext cx="2085975" cy="365125"/>
          </a:xfrm>
        </p:spPr>
        <p:txBody>
          <a:bodyPr/>
          <a:lstStyle/>
          <a:p>
            <a:pPr>
              <a:defRPr/>
            </a:pPr>
            <a:fld id="{31BB987D-4B83-499B-95E5-A9ECB80F073D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COMPOSITION OF GENERAL FUND BALANCE</a:t>
            </a:r>
            <a:br>
              <a:rPr lang="en-US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FY 2007 – FY 2011</a:t>
            </a:r>
            <a:endParaRPr lang="en-US" sz="3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86200" y="3657601"/>
            <a:ext cx="5333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245.9</a:t>
            </a:r>
            <a:endParaRPr lang="en-US" sz="1000" dirty="0"/>
          </a:p>
        </p:txBody>
      </p:sp>
      <p:graphicFrame>
        <p:nvGraphicFramePr>
          <p:cNvPr id="15" name="Chart 1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5638318"/>
              </p:ext>
            </p:extLst>
          </p:nvPr>
        </p:nvGraphicFramePr>
        <p:xfrm>
          <a:off x="457200" y="1447800"/>
          <a:ext cx="8329612" cy="520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6032293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629400" y="6324600"/>
            <a:ext cx="2085975" cy="365125"/>
          </a:xfrm>
        </p:spPr>
        <p:txBody>
          <a:bodyPr/>
          <a:lstStyle/>
          <a:p>
            <a:pPr>
              <a:defRPr/>
            </a:pPr>
            <a:fld id="{804F092F-1A08-4017-A428-48744D815328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75120" name="Line 2"/>
          <p:cNvSpPr>
            <a:spLocks noChangeShapeType="1"/>
          </p:cNvSpPr>
          <p:nvPr/>
        </p:nvSpPr>
        <p:spPr bwMode="auto">
          <a:xfrm flipH="1">
            <a:off x="990600" y="3733800"/>
            <a:ext cx="7391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75121" name="Text Box 3"/>
          <p:cNvSpPr txBox="1">
            <a:spLocks noChangeArrowheads="1"/>
          </p:cNvSpPr>
          <p:nvPr/>
        </p:nvSpPr>
        <p:spPr bwMode="auto">
          <a:xfrm>
            <a:off x="2133600" y="2895600"/>
            <a:ext cx="914400" cy="555625"/>
          </a:xfrm>
          <a:prstGeom prst="rect">
            <a:avLst/>
          </a:prstGeom>
          <a:noFill/>
          <a:ln w="6350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000" dirty="0"/>
              <a:t>8-1/3% =</a:t>
            </a:r>
          </a:p>
          <a:p>
            <a:pPr algn="ctr" eaLnBrk="0" hangingPunct="0"/>
            <a:r>
              <a:rPr lang="en-US" sz="1000" dirty="0"/>
              <a:t>one month’s expenditures</a:t>
            </a:r>
          </a:p>
        </p:txBody>
      </p:sp>
      <p:sp>
        <p:nvSpPr>
          <p:cNvPr id="175122" name="Line 4"/>
          <p:cNvSpPr>
            <a:spLocks noChangeShapeType="1"/>
          </p:cNvSpPr>
          <p:nvPr/>
        </p:nvSpPr>
        <p:spPr bwMode="auto">
          <a:xfrm>
            <a:off x="2590800" y="3429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75123" name="Text Box 5"/>
          <p:cNvSpPr txBox="1">
            <a:spLocks noChangeArrowheads="1"/>
          </p:cNvSpPr>
          <p:nvPr/>
        </p:nvSpPr>
        <p:spPr bwMode="auto">
          <a:xfrm>
            <a:off x="1066800" y="762000"/>
            <a:ext cx="76962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400" dirty="0" smtClean="0"/>
              <a:t>Unassigned Fund </a:t>
            </a:r>
            <a:r>
              <a:rPr lang="en-US" sz="1400" dirty="0"/>
              <a:t>Balance Plus Congressionally Mandated Emergency/Contingency Reserves </a:t>
            </a:r>
            <a:r>
              <a:rPr lang="en-US" sz="1400" dirty="0" smtClean="0"/>
              <a:t>and Locally Mandated Reserves as </a:t>
            </a:r>
            <a:r>
              <a:rPr lang="en-US" sz="1400" dirty="0"/>
              <a:t>a Percent of Next Year’s Budgetary </a:t>
            </a:r>
            <a:r>
              <a:rPr lang="en-US" sz="1400" dirty="0" smtClean="0"/>
              <a:t>Expenditures</a:t>
            </a:r>
          </a:p>
          <a:p>
            <a:pPr algn="ctr" eaLnBrk="0" hangingPunct="0"/>
            <a:r>
              <a:rPr lang="en-US" sz="1400" dirty="0" smtClean="0"/>
              <a:t>And Number of Days of Funds Available in Reserve</a:t>
            </a:r>
          </a:p>
        </p:txBody>
      </p:sp>
      <p:sp>
        <p:nvSpPr>
          <p:cNvPr id="175124" name="Text Box 6"/>
          <p:cNvSpPr txBox="1">
            <a:spLocks noChangeArrowheads="1"/>
          </p:cNvSpPr>
          <p:nvPr/>
        </p:nvSpPr>
        <p:spPr bwMode="auto">
          <a:xfrm>
            <a:off x="282809" y="152399"/>
            <a:ext cx="853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cap="all" dirty="0">
                <a:solidFill>
                  <a:srgbClr val="FF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Total Working Capital</a:t>
            </a:r>
          </a:p>
        </p:txBody>
      </p:sp>
      <p:sp>
        <p:nvSpPr>
          <p:cNvPr id="175125" name="Text Box 7"/>
          <p:cNvSpPr txBox="1">
            <a:spLocks noChangeArrowheads="1"/>
          </p:cNvSpPr>
          <p:nvPr/>
        </p:nvSpPr>
        <p:spPr bwMode="auto">
          <a:xfrm>
            <a:off x="3429000" y="1600200"/>
            <a:ext cx="3581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 dirty="0"/>
              <a:t>($ in millions</a:t>
            </a:r>
            <a:r>
              <a:rPr lang="en-US" sz="1200" dirty="0" smtClean="0"/>
              <a:t>) (# days spending in reserves)</a:t>
            </a:r>
            <a:endParaRPr lang="en-US" sz="1200" dirty="0"/>
          </a:p>
        </p:txBody>
      </p:sp>
      <p:sp>
        <p:nvSpPr>
          <p:cNvPr id="175126" name="Line 8"/>
          <p:cNvSpPr>
            <a:spLocks noChangeShapeType="1"/>
          </p:cNvSpPr>
          <p:nvPr/>
        </p:nvSpPr>
        <p:spPr bwMode="auto">
          <a:xfrm flipH="1">
            <a:off x="7772400" y="2590800"/>
            <a:ext cx="76200" cy="762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175127" name="Line 9"/>
          <p:cNvSpPr>
            <a:spLocks noChangeShapeType="1"/>
          </p:cNvSpPr>
          <p:nvPr/>
        </p:nvSpPr>
        <p:spPr bwMode="auto">
          <a:xfrm>
            <a:off x="8001000" y="3733800"/>
            <a:ext cx="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175128" name="Line 10"/>
          <p:cNvSpPr>
            <a:spLocks noChangeShapeType="1"/>
          </p:cNvSpPr>
          <p:nvPr/>
        </p:nvSpPr>
        <p:spPr bwMode="auto">
          <a:xfrm>
            <a:off x="7924800" y="3581400"/>
            <a:ext cx="6858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175129" name="Rectangle 11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 dirty="0"/>
          </a:p>
        </p:txBody>
      </p:sp>
      <p:pic>
        <p:nvPicPr>
          <p:cNvPr id="175116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3886200"/>
            <a:ext cx="8405813" cy="2209800"/>
          </a:xfrm>
          <a:prstGeom prst="rect">
            <a:avLst/>
          </a:prstGeom>
          <a:noFill/>
        </p:spPr>
      </p:pic>
      <p:sp>
        <p:nvSpPr>
          <p:cNvPr id="175130" name="Rectangle 13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 dirty="0"/>
          </a:p>
        </p:txBody>
      </p:sp>
      <p:graphicFrame>
        <p:nvGraphicFramePr>
          <p:cNvPr id="175118" name="Object 14"/>
          <p:cNvGraphicFramePr>
            <a:graphicFrameLocks noChangeAspect="1"/>
          </p:cNvGraphicFramePr>
          <p:nvPr/>
        </p:nvGraphicFramePr>
        <p:xfrm>
          <a:off x="228600" y="1752600"/>
          <a:ext cx="8458200" cy="4351338"/>
        </p:xfrm>
        <a:graphic>
          <a:graphicData uri="http://schemas.openxmlformats.org/presentationml/2006/ole">
            <p:oleObj spid="_x0000_s4105" name="Chart" r:id="rId7" imgW="8353544" imgH="4362545" progId="MSGraph.Chart.8">
              <p:embed/>
            </p:oleObj>
          </a:graphicData>
        </a:graphic>
      </p:graphicFrame>
      <p:sp>
        <p:nvSpPr>
          <p:cNvPr id="175131" name="Text Box 15"/>
          <p:cNvSpPr txBox="1">
            <a:spLocks noChangeArrowheads="1"/>
          </p:cNvSpPr>
          <p:nvPr/>
        </p:nvSpPr>
        <p:spPr bwMode="auto">
          <a:xfrm>
            <a:off x="1143000" y="4572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dirty="0">
              <a:latin typeface="Times" pitchFamily="18" charset="0"/>
            </a:endParaRPr>
          </a:p>
        </p:txBody>
      </p:sp>
      <p:sp>
        <p:nvSpPr>
          <p:cNvPr id="175132" name="Text Box 16"/>
          <p:cNvSpPr txBox="1">
            <a:spLocks noChangeArrowheads="1"/>
          </p:cNvSpPr>
          <p:nvPr/>
        </p:nvSpPr>
        <p:spPr bwMode="auto">
          <a:xfrm>
            <a:off x="1066800" y="5334000"/>
            <a:ext cx="6096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/>
              <a:t>$</a:t>
            </a:r>
            <a:r>
              <a:rPr lang="en-US" sz="1000" dirty="0" smtClean="0"/>
              <a:t>364</a:t>
            </a:r>
            <a:endParaRPr lang="en-US" sz="1000" dirty="0"/>
          </a:p>
        </p:txBody>
      </p:sp>
      <p:sp>
        <p:nvSpPr>
          <p:cNvPr id="175133" name="Text Box 17"/>
          <p:cNvSpPr txBox="1">
            <a:spLocks noChangeArrowheads="1"/>
          </p:cNvSpPr>
          <p:nvPr/>
        </p:nvSpPr>
        <p:spPr bwMode="auto">
          <a:xfrm>
            <a:off x="1600200" y="5334000"/>
            <a:ext cx="6858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/>
              <a:t>$</a:t>
            </a:r>
            <a:r>
              <a:rPr lang="en-US" sz="1000" dirty="0" smtClean="0"/>
              <a:t>338</a:t>
            </a:r>
            <a:endParaRPr lang="en-US" sz="1000" dirty="0"/>
          </a:p>
        </p:txBody>
      </p:sp>
      <p:sp>
        <p:nvSpPr>
          <p:cNvPr id="175134" name="Text Box 18"/>
          <p:cNvSpPr txBox="1">
            <a:spLocks noChangeArrowheads="1"/>
          </p:cNvSpPr>
          <p:nvPr/>
        </p:nvSpPr>
        <p:spPr bwMode="auto">
          <a:xfrm>
            <a:off x="2362200" y="5334000"/>
            <a:ext cx="6858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/>
              <a:t>$</a:t>
            </a:r>
            <a:r>
              <a:rPr lang="en-US" sz="1000" dirty="0" smtClean="0"/>
              <a:t>339</a:t>
            </a:r>
            <a:endParaRPr lang="en-US" sz="1000" dirty="0"/>
          </a:p>
        </p:txBody>
      </p:sp>
      <p:sp>
        <p:nvSpPr>
          <p:cNvPr id="175135" name="Text Box 19"/>
          <p:cNvSpPr txBox="1">
            <a:spLocks noChangeArrowheads="1"/>
          </p:cNvSpPr>
          <p:nvPr/>
        </p:nvSpPr>
        <p:spPr bwMode="auto">
          <a:xfrm>
            <a:off x="3124200" y="5334000"/>
            <a:ext cx="6858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/>
              <a:t>$</a:t>
            </a:r>
            <a:r>
              <a:rPr lang="en-US" sz="1000" dirty="0" smtClean="0"/>
              <a:t>429</a:t>
            </a:r>
            <a:endParaRPr lang="en-US" sz="1000" dirty="0"/>
          </a:p>
        </p:txBody>
      </p:sp>
      <p:sp>
        <p:nvSpPr>
          <p:cNvPr id="175136" name="Text Box 20"/>
          <p:cNvSpPr txBox="1">
            <a:spLocks noChangeArrowheads="1"/>
          </p:cNvSpPr>
          <p:nvPr/>
        </p:nvSpPr>
        <p:spPr bwMode="auto">
          <a:xfrm>
            <a:off x="4038600" y="5334000"/>
            <a:ext cx="6096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/>
              <a:t>$</a:t>
            </a:r>
            <a:r>
              <a:rPr lang="en-US" sz="1000" dirty="0" smtClean="0"/>
              <a:t>432</a:t>
            </a:r>
            <a:endParaRPr lang="en-US" sz="1000" dirty="0"/>
          </a:p>
        </p:txBody>
      </p:sp>
      <p:sp>
        <p:nvSpPr>
          <p:cNvPr id="175137" name="Text Box 21"/>
          <p:cNvSpPr txBox="1">
            <a:spLocks noChangeArrowheads="1"/>
          </p:cNvSpPr>
          <p:nvPr/>
        </p:nvSpPr>
        <p:spPr bwMode="auto">
          <a:xfrm>
            <a:off x="4800600" y="5334000"/>
            <a:ext cx="6096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/>
              <a:t>$</a:t>
            </a:r>
            <a:r>
              <a:rPr lang="en-US" sz="1000" dirty="0" smtClean="0"/>
              <a:t>391</a:t>
            </a:r>
            <a:endParaRPr lang="en-US" sz="1000" dirty="0"/>
          </a:p>
        </p:txBody>
      </p:sp>
      <p:sp>
        <p:nvSpPr>
          <p:cNvPr id="175138" name="Text Box 22"/>
          <p:cNvSpPr txBox="1">
            <a:spLocks noChangeArrowheads="1"/>
          </p:cNvSpPr>
          <p:nvPr/>
        </p:nvSpPr>
        <p:spPr bwMode="auto">
          <a:xfrm>
            <a:off x="1066800" y="2743200"/>
            <a:ext cx="685800" cy="4770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>
                <a:latin typeface="Times" pitchFamily="18" charset="0"/>
              </a:rPr>
              <a:t>9.6</a:t>
            </a:r>
            <a:r>
              <a:rPr lang="en-US" sz="1000" dirty="0" smtClean="0">
                <a:latin typeface="Times" pitchFamily="18" charset="0"/>
              </a:rPr>
              <a:t>%</a:t>
            </a:r>
          </a:p>
          <a:p>
            <a:pPr eaLnBrk="0" hangingPunct="0">
              <a:spcBef>
                <a:spcPct val="50000"/>
              </a:spcBef>
            </a:pPr>
            <a:r>
              <a:rPr lang="en-US" sz="1000" dirty="0" smtClean="0">
                <a:latin typeface="Times" pitchFamily="18" charset="0"/>
              </a:rPr>
              <a:t>35 days</a:t>
            </a:r>
            <a:endParaRPr lang="en-US" sz="1000" dirty="0">
              <a:latin typeface="Times" pitchFamily="18" charset="0"/>
            </a:endParaRPr>
          </a:p>
        </p:txBody>
      </p:sp>
      <p:sp>
        <p:nvSpPr>
          <p:cNvPr id="175139" name="Text Box 23"/>
          <p:cNvSpPr txBox="1">
            <a:spLocks noChangeArrowheads="1"/>
          </p:cNvSpPr>
          <p:nvPr/>
        </p:nvSpPr>
        <p:spPr bwMode="auto">
          <a:xfrm>
            <a:off x="1600200" y="3962400"/>
            <a:ext cx="685800" cy="4770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>
                <a:latin typeface="Times" pitchFamily="18" charset="0"/>
              </a:rPr>
              <a:t>8.3</a:t>
            </a:r>
            <a:r>
              <a:rPr lang="en-US" sz="1000" dirty="0" smtClean="0">
                <a:latin typeface="Times" pitchFamily="18" charset="0"/>
              </a:rPr>
              <a:t>%</a:t>
            </a:r>
          </a:p>
          <a:p>
            <a:pPr eaLnBrk="0" hangingPunct="0">
              <a:spcBef>
                <a:spcPct val="50000"/>
              </a:spcBef>
            </a:pPr>
            <a:r>
              <a:rPr lang="en-US" sz="1000" dirty="0" smtClean="0">
                <a:latin typeface="Times" pitchFamily="18" charset="0"/>
              </a:rPr>
              <a:t>30 days</a:t>
            </a:r>
            <a:endParaRPr lang="en-US" sz="1000" dirty="0">
              <a:latin typeface="Times" pitchFamily="18" charset="0"/>
            </a:endParaRPr>
          </a:p>
        </p:txBody>
      </p:sp>
      <p:sp>
        <p:nvSpPr>
          <p:cNvPr id="175140" name="Text Box 24"/>
          <p:cNvSpPr txBox="1">
            <a:spLocks noChangeArrowheads="1"/>
          </p:cNvSpPr>
          <p:nvPr/>
        </p:nvSpPr>
        <p:spPr bwMode="auto">
          <a:xfrm>
            <a:off x="2438400" y="4191000"/>
            <a:ext cx="914400" cy="4770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>
                <a:latin typeface="Times" pitchFamily="18" charset="0"/>
              </a:rPr>
              <a:t>7.5</a:t>
            </a:r>
            <a:r>
              <a:rPr lang="en-US" sz="1000" dirty="0" smtClean="0">
                <a:latin typeface="Times" pitchFamily="18" charset="0"/>
              </a:rPr>
              <a:t>%</a:t>
            </a:r>
          </a:p>
          <a:p>
            <a:pPr eaLnBrk="0" hangingPunct="0">
              <a:spcBef>
                <a:spcPct val="50000"/>
              </a:spcBef>
            </a:pPr>
            <a:r>
              <a:rPr lang="en-US" sz="1000" dirty="0" smtClean="0">
                <a:latin typeface="Times" pitchFamily="18" charset="0"/>
              </a:rPr>
              <a:t>28 days</a:t>
            </a:r>
            <a:endParaRPr lang="en-US" sz="1000" dirty="0">
              <a:latin typeface="Times" pitchFamily="18" charset="0"/>
            </a:endParaRPr>
          </a:p>
        </p:txBody>
      </p:sp>
      <p:sp>
        <p:nvSpPr>
          <p:cNvPr id="175141" name="Text Box 25"/>
          <p:cNvSpPr txBox="1">
            <a:spLocks noChangeArrowheads="1"/>
          </p:cNvSpPr>
          <p:nvPr/>
        </p:nvSpPr>
        <p:spPr bwMode="auto">
          <a:xfrm>
            <a:off x="3276600" y="3048000"/>
            <a:ext cx="762000" cy="4770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>
                <a:latin typeface="Times" pitchFamily="18" charset="0"/>
              </a:rPr>
              <a:t>8.6</a:t>
            </a:r>
            <a:r>
              <a:rPr lang="en-US" sz="1000" dirty="0" smtClean="0">
                <a:latin typeface="Times" pitchFamily="18" charset="0"/>
              </a:rPr>
              <a:t>%</a:t>
            </a:r>
          </a:p>
          <a:p>
            <a:pPr eaLnBrk="0" hangingPunct="0">
              <a:spcBef>
                <a:spcPct val="50000"/>
              </a:spcBef>
            </a:pPr>
            <a:r>
              <a:rPr lang="en-US" sz="1000" dirty="0" smtClean="0">
                <a:latin typeface="Times" pitchFamily="18" charset="0"/>
              </a:rPr>
              <a:t>31 days</a:t>
            </a:r>
          </a:p>
        </p:txBody>
      </p:sp>
      <p:sp>
        <p:nvSpPr>
          <p:cNvPr id="175142" name="Text Box 26"/>
          <p:cNvSpPr txBox="1">
            <a:spLocks noChangeArrowheads="1"/>
          </p:cNvSpPr>
          <p:nvPr/>
        </p:nvSpPr>
        <p:spPr bwMode="auto">
          <a:xfrm>
            <a:off x="4267200" y="3200400"/>
            <a:ext cx="762000" cy="4770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>
                <a:latin typeface="Times" pitchFamily="18" charset="0"/>
              </a:rPr>
              <a:t>8.1</a:t>
            </a:r>
            <a:r>
              <a:rPr lang="en-US" sz="1000" dirty="0" smtClean="0">
                <a:latin typeface="Times" pitchFamily="18" charset="0"/>
              </a:rPr>
              <a:t>%</a:t>
            </a:r>
          </a:p>
          <a:p>
            <a:pPr eaLnBrk="0" hangingPunct="0">
              <a:spcBef>
                <a:spcPct val="50000"/>
              </a:spcBef>
            </a:pPr>
            <a:r>
              <a:rPr lang="en-US" sz="1000" dirty="0" smtClean="0">
                <a:latin typeface="Times" pitchFamily="18" charset="0"/>
              </a:rPr>
              <a:t>29 days</a:t>
            </a:r>
            <a:endParaRPr lang="en-US" sz="1000" dirty="0">
              <a:latin typeface="Times" pitchFamily="18" charset="0"/>
            </a:endParaRPr>
          </a:p>
        </p:txBody>
      </p:sp>
      <p:sp>
        <p:nvSpPr>
          <p:cNvPr id="175143" name="Text Box 27"/>
          <p:cNvSpPr txBox="1">
            <a:spLocks noChangeArrowheads="1"/>
          </p:cNvSpPr>
          <p:nvPr/>
        </p:nvSpPr>
        <p:spPr bwMode="auto">
          <a:xfrm>
            <a:off x="5029200" y="4572000"/>
            <a:ext cx="914400" cy="4770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>
                <a:latin typeface="Times" pitchFamily="18" charset="0"/>
              </a:rPr>
              <a:t>6.5</a:t>
            </a:r>
            <a:r>
              <a:rPr lang="en-US" sz="1000" dirty="0" smtClean="0">
                <a:latin typeface="Times" pitchFamily="18" charset="0"/>
              </a:rPr>
              <a:t>%</a:t>
            </a:r>
          </a:p>
          <a:p>
            <a:pPr eaLnBrk="0" hangingPunct="0">
              <a:spcBef>
                <a:spcPct val="50000"/>
              </a:spcBef>
            </a:pPr>
            <a:r>
              <a:rPr lang="en-US" sz="1000" dirty="0" smtClean="0">
                <a:latin typeface="Times" pitchFamily="18" charset="0"/>
              </a:rPr>
              <a:t>24 days</a:t>
            </a:r>
            <a:endParaRPr lang="en-US" sz="1000" dirty="0">
              <a:latin typeface="Times" pitchFamily="18" charset="0"/>
            </a:endParaRPr>
          </a:p>
        </p:txBody>
      </p:sp>
      <p:sp>
        <p:nvSpPr>
          <p:cNvPr id="175145" name="Text Box 29"/>
          <p:cNvSpPr txBox="1">
            <a:spLocks noChangeArrowheads="1"/>
          </p:cNvSpPr>
          <p:nvPr/>
        </p:nvSpPr>
        <p:spPr bwMode="auto">
          <a:xfrm>
            <a:off x="5638800" y="5334000"/>
            <a:ext cx="46679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dirty="0"/>
              <a:t>$</a:t>
            </a:r>
            <a:r>
              <a:rPr lang="en-US" sz="1000" dirty="0" smtClean="0"/>
              <a:t>416</a:t>
            </a:r>
            <a:endParaRPr lang="en-US" sz="1000" dirty="0"/>
          </a:p>
        </p:txBody>
      </p:sp>
      <p:sp>
        <p:nvSpPr>
          <p:cNvPr id="175146" name="Text Box 30"/>
          <p:cNvSpPr txBox="1">
            <a:spLocks noChangeArrowheads="1"/>
          </p:cNvSpPr>
          <p:nvPr/>
        </p:nvSpPr>
        <p:spPr bwMode="auto">
          <a:xfrm>
            <a:off x="6400800" y="5334000"/>
            <a:ext cx="46679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dirty="0"/>
              <a:t>$</a:t>
            </a:r>
            <a:r>
              <a:rPr lang="en-US" sz="1000" dirty="0" smtClean="0"/>
              <a:t>284</a:t>
            </a:r>
            <a:endParaRPr lang="en-US" sz="1000" dirty="0"/>
          </a:p>
        </p:txBody>
      </p:sp>
      <p:sp>
        <p:nvSpPr>
          <p:cNvPr id="175147" name="Text Box 31"/>
          <p:cNvSpPr txBox="1">
            <a:spLocks noChangeArrowheads="1"/>
          </p:cNvSpPr>
          <p:nvPr/>
        </p:nvSpPr>
        <p:spPr bwMode="auto">
          <a:xfrm>
            <a:off x="5791200" y="3810000"/>
            <a:ext cx="83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dirty="0">
                <a:latin typeface="Times New Roman" pitchFamily="18" charset="0"/>
              </a:rPr>
              <a:t>6.7</a:t>
            </a:r>
            <a:r>
              <a:rPr lang="en-US" sz="1000" dirty="0" smtClean="0">
                <a:latin typeface="Times New Roman" pitchFamily="18" charset="0"/>
              </a:rPr>
              <a:t>%</a:t>
            </a:r>
          </a:p>
          <a:p>
            <a:pPr eaLnBrk="0" hangingPunct="0"/>
            <a:r>
              <a:rPr lang="en-US" sz="1000" dirty="0" smtClean="0">
                <a:latin typeface="Times New Roman" pitchFamily="18" charset="0"/>
              </a:rPr>
              <a:t>25 days</a:t>
            </a:r>
            <a:endParaRPr lang="en-US" sz="1000" dirty="0">
              <a:latin typeface="Times New Roman" pitchFamily="18" charset="0"/>
            </a:endParaRPr>
          </a:p>
        </p:txBody>
      </p:sp>
      <p:sp>
        <p:nvSpPr>
          <p:cNvPr id="175148" name="Text Box 32"/>
          <p:cNvSpPr txBox="1">
            <a:spLocks noChangeArrowheads="1"/>
          </p:cNvSpPr>
          <p:nvPr/>
        </p:nvSpPr>
        <p:spPr bwMode="auto">
          <a:xfrm>
            <a:off x="6553200" y="4343400"/>
            <a:ext cx="5806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dirty="0">
                <a:latin typeface="Times New Roman" pitchFamily="18" charset="0"/>
              </a:rPr>
              <a:t>5.0</a:t>
            </a:r>
            <a:r>
              <a:rPr lang="en-US" sz="1000" dirty="0" smtClean="0">
                <a:latin typeface="Times New Roman" pitchFamily="18" charset="0"/>
              </a:rPr>
              <a:t>%</a:t>
            </a:r>
          </a:p>
          <a:p>
            <a:pPr eaLnBrk="0" hangingPunct="0"/>
            <a:r>
              <a:rPr lang="en-US" sz="1000" dirty="0" smtClean="0">
                <a:latin typeface="Times New Roman" pitchFamily="18" charset="0"/>
              </a:rPr>
              <a:t>18 days</a:t>
            </a:r>
            <a:endParaRPr lang="en-US" sz="1000" dirty="0">
              <a:latin typeface="Times New Roman" pitchFamily="18" charset="0"/>
            </a:endParaRPr>
          </a:p>
        </p:txBody>
      </p:sp>
      <p:grpSp>
        <p:nvGrpSpPr>
          <p:cNvPr id="175149" name="Group 33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304800" y="1524000"/>
            <a:ext cx="8104188" cy="304800"/>
            <a:chOff x="287" y="1003"/>
            <a:chExt cx="5615" cy="217"/>
          </a:xfrm>
        </p:grpSpPr>
        <p:sp>
          <p:nvSpPr>
            <p:cNvPr id="175152" name="Text Box 34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31" y="1003"/>
              <a:ext cx="5471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45588" rIns="0" bIns="0">
              <a:spAutoFit/>
            </a:bodyPr>
            <a:lstStyle/>
            <a:p>
              <a:pPr defTabSz="820738"/>
              <a:endParaRPr lang="en-US" altLang="en-US" sz="1400" b="1" dirty="0">
                <a:solidFill>
                  <a:srgbClr val="001C5C"/>
                </a:solidFill>
                <a:ea typeface="ＭＳ Ｐゴシック" charset="-128"/>
              </a:endParaRPr>
            </a:p>
          </p:txBody>
        </p:sp>
        <p:sp>
          <p:nvSpPr>
            <p:cNvPr id="175153" name="Line 35"/>
            <p:cNvSpPr>
              <a:spLocks noChangeShapeType="1"/>
            </p:cNvSpPr>
            <p:nvPr/>
          </p:nvSpPr>
          <p:spPr bwMode="auto">
            <a:xfrm>
              <a:off x="287" y="1008"/>
              <a:ext cx="5615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5154" name="Rectangle 36"/>
            <p:cNvSpPr>
              <a:spLocks noChangeArrowheads="1"/>
            </p:cNvSpPr>
            <p:nvPr/>
          </p:nvSpPr>
          <p:spPr bwMode="auto">
            <a:xfrm>
              <a:off x="287" y="1008"/>
              <a:ext cx="54" cy="212"/>
            </a:xfrm>
            <a:prstGeom prst="rect">
              <a:avLst/>
            </a:prstGeom>
            <a:solidFill>
              <a:srgbClr val="001C5C"/>
            </a:solidFill>
            <a:ln w="9525">
              <a:noFill/>
              <a:miter lim="800000"/>
              <a:headEnd/>
              <a:tailEnd/>
            </a:ln>
          </p:spPr>
          <p:txBody>
            <a:bodyPr wrap="none" lIns="82058" tIns="41029" rIns="82058" bIns="41029" anchor="ctr"/>
            <a:lstStyle/>
            <a:p>
              <a:pPr algn="ctr" defTabSz="820738"/>
              <a:endParaRPr lang="en-GB" sz="1600" b="1" dirty="0">
                <a:solidFill>
                  <a:schemeClr val="tx2"/>
                </a:solidFill>
                <a:latin typeface="Book Antiqua" pitchFamily="18" charset="0"/>
              </a:endParaRPr>
            </a:p>
          </p:txBody>
        </p:sp>
      </p:grpSp>
      <p:sp>
        <p:nvSpPr>
          <p:cNvPr id="175150" name="TextBox 37"/>
          <p:cNvSpPr txBox="1">
            <a:spLocks noChangeArrowheads="1"/>
          </p:cNvSpPr>
          <p:nvPr/>
        </p:nvSpPr>
        <p:spPr bwMode="auto">
          <a:xfrm>
            <a:off x="7696200" y="4648200"/>
            <a:ext cx="5806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5.8%</a:t>
            </a:r>
          </a:p>
          <a:p>
            <a:pPr eaLnBrk="0" hangingPunct="0"/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21 days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151" name="TextBox 38"/>
          <p:cNvSpPr txBox="1">
            <a:spLocks noChangeArrowheads="1"/>
          </p:cNvSpPr>
          <p:nvPr/>
        </p:nvSpPr>
        <p:spPr bwMode="auto">
          <a:xfrm>
            <a:off x="7239000" y="5334000"/>
            <a:ext cx="46679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dirty="0"/>
              <a:t>$</a:t>
            </a:r>
            <a:r>
              <a:rPr lang="en-US" sz="1000" dirty="0" smtClean="0"/>
              <a:t>338</a:t>
            </a:r>
            <a:endParaRPr lang="en-US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8153400" y="29718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n-lt"/>
              </a:rPr>
              <a:t>9.0%</a:t>
            </a:r>
          </a:p>
          <a:p>
            <a:r>
              <a:rPr lang="en-US" sz="1000" dirty="0" smtClean="0">
                <a:latin typeface="+mn-lt"/>
              </a:rPr>
              <a:t>33 days</a:t>
            </a:r>
            <a:endParaRPr lang="en-US" sz="1000" dirty="0"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077200" y="5334000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$534</a:t>
            </a:r>
            <a:endParaRPr lang="en-US" sz="1000" dirty="0"/>
          </a:p>
        </p:txBody>
      </p:sp>
      <p:sp>
        <p:nvSpPr>
          <p:cNvPr id="42" name="TextBox 41"/>
          <p:cNvSpPr txBox="1"/>
          <p:nvPr/>
        </p:nvSpPr>
        <p:spPr>
          <a:xfrm>
            <a:off x="5181600" y="2362200"/>
            <a:ext cx="2895600" cy="60016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 smtClean="0">
                <a:solidFill>
                  <a:srgbClr val="00B050"/>
                </a:solidFill>
              </a:rPr>
              <a:t>Government Finance Officers Association guidelines:  Governments should have two months’ cash on hand</a:t>
            </a:r>
            <a:endParaRPr lang="en-US" sz="11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648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FY 2012 – THE CURRENT SITUATION</a:t>
            </a:r>
            <a:endParaRPr lang="en-US" sz="3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5F8E-2FFA-4AC9-8D40-751ADA3EFA2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609599"/>
            <a:ext cx="4343400" cy="1996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704228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INTWIDTH" val="751.875"/>
  <p:tag name="PRINTHEIGHT" val="26.625"/>
  <p:tag name="SLIDEELEMTYPE" val="3"/>
  <p:tag name="PREVENTUNTAGGEDSHAPERESIZ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LEFT" val="DefaultLeft"/>
  <p:tag name="DEFAULTTOP" val="DefaultTop"/>
  <p:tag name="DEFAULTOFFLEFT " val="DefaultOffLeft "/>
  <p:tag name="DEFAULTONLEFT" val="DefaultOnLeft"/>
  <p:tag name="DEFAULTWIDTH" val="DefaultWidth"/>
  <p:tag name="DEFAULTHEIGHT" val="DefaultHeight"/>
  <p:tag name="PRESERVEASPECTRATIO" val="PreserveAspectRatio"/>
  <p:tag name="BULLETSTYLE" val="BulletStyle"/>
  <p:tag name="SLIDEELEMTYPE" val="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3559</TotalTime>
  <Words>1026</Words>
  <Application>Microsoft Office PowerPoint</Application>
  <PresentationFormat>On-screen Show (4:3)</PresentationFormat>
  <Paragraphs>256</Paragraphs>
  <Slides>15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Executive</vt:lpstr>
      <vt:lpstr>Worksheet</vt:lpstr>
      <vt:lpstr>Chart</vt:lpstr>
      <vt:lpstr>DISTRICT OF COLUMBIA BUDGET BRIEFING &amp; INPUT SESSION</vt:lpstr>
      <vt:lpstr>WHAT WE WILL COVER</vt:lpstr>
      <vt:lpstr>FY 2011 – CLOSING THE YEAR STRONG</vt:lpstr>
      <vt:lpstr>Slide 4</vt:lpstr>
      <vt:lpstr>FY 2011 SUCCESSES</vt:lpstr>
      <vt:lpstr>FY 2011 SUCCESSES</vt:lpstr>
      <vt:lpstr>COMPOSITION OF GENERAL FUND BALANCE FY 2007 – FY 2011</vt:lpstr>
      <vt:lpstr>Slide 8</vt:lpstr>
      <vt:lpstr>FY 2012 – THE CURRENT SITUATION</vt:lpstr>
      <vt:lpstr>BUILDING A BETTER BUDGET FOR FY 2012 </vt:lpstr>
      <vt:lpstr>SPENDING PRESSURES FOR FY 2012 </vt:lpstr>
      <vt:lpstr>FY 2013 – NEW Challenges</vt:lpstr>
      <vt:lpstr>FY 2013 CHALLENGES </vt:lpstr>
      <vt:lpstr>MAYOR GRAY’S BUDGET PHILOSOPHY</vt:lpstr>
      <vt:lpstr>Q &amp; A</vt:lpstr>
    </vt:vector>
  </TitlesOfParts>
  <Company>DC Government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 Year 2013  Budget Concerns</dc:title>
  <dc:creator>Tiffanie</dc:creator>
  <cp:lastModifiedBy>silverman</cp:lastModifiedBy>
  <cp:revision>89</cp:revision>
  <cp:lastPrinted>2012-02-14T16:41:25Z</cp:lastPrinted>
  <dcterms:created xsi:type="dcterms:W3CDTF">2012-02-10T03:33:30Z</dcterms:created>
  <dcterms:modified xsi:type="dcterms:W3CDTF">2012-03-01T19:43:26Z</dcterms:modified>
</cp:coreProperties>
</file>