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78" r:id="rId5"/>
    <p:sldId id="277" r:id="rId6"/>
    <p:sldId id="279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7" autoAdjust="0"/>
  </p:normalViewPr>
  <p:slideViewPr>
    <p:cSldViewPr>
      <p:cViewPr>
        <p:scale>
          <a:sx n="110" d="100"/>
          <a:sy n="110" d="100"/>
        </p:scale>
        <p:origin x="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1974" y="-84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ABF4AAC-2052-4DC6-909C-9865C3873567}" type="datetimeFigureOut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013ADBF-EBAB-4D58-9439-8E6AFC49964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EB33690-115C-49A1-83B2-541188951A58}" type="datetimeFigureOut">
              <a:rPr lang="en-US" smtClean="0"/>
              <a:pPr/>
              <a:t>3/1/2012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9E55827-0FAB-4409-B8D7-DDDD4BEE35F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55827-0FAB-4409-B8D7-DDDD4BEE35F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FE35122-FFEE-47B2-BA9D-5B202636885D}" type="datetime1">
              <a:rPr lang="en-US" smtClean="0"/>
              <a:pPr/>
              <a:t>3/1/2012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55827-0FAB-4409-B8D7-DDDD4BEE35F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2289E09-B545-457C-9B70-44A053448E5C}" type="datetime1">
              <a:rPr lang="en-US" smtClean="0"/>
              <a:pPr/>
              <a:t>3/1/2012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27B2-50D6-4BA0-B0C0-C1FAE8B92255}" type="datetime2">
              <a:rPr lang="en-US" smtClean="0"/>
              <a:pPr/>
              <a:t>Thursday, March 01, 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solidFill>
            <a:srgbClr val="002060"/>
          </a:solidFill>
        </p:spPr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rgbClr val="002060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A5EC-E15C-485A-A4BC-331090CE0EE9}" type="datetime2">
              <a:rPr lang="en-US" smtClean="0"/>
              <a:pPr/>
              <a:t>Thursday, March 01,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51C7-5151-4887-AC86-41CB78215044}" type="datetime2">
              <a:rPr lang="en-US" smtClean="0"/>
              <a:pPr/>
              <a:t>Thursday, March 01,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2060"/>
          </a:solidFill>
        </p:spPr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7772400" cy="4724400"/>
          </a:xfrm>
        </p:spPr>
        <p:txBody>
          <a:bodyPr vert="horz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1B9E-8A19-4B90-BAF0-F91240761833}" type="datetime2">
              <a:rPr lang="en-US" smtClean="0"/>
              <a:pPr/>
              <a:t>Thursday, March 01,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0518-7E51-4600-830A-5E7461F753BE}" type="datetime2">
              <a:rPr lang="en-US" smtClean="0"/>
              <a:pPr/>
              <a:t>Thursday, March 01,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E28A-DBBB-4C2C-9A86-D4E529785711}" type="datetime2">
              <a:rPr lang="en-US" smtClean="0"/>
              <a:pPr/>
              <a:t>Thursday, March 01, 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E6A3-0305-4960-A090-753FE9F40A62}" type="datetime2">
              <a:rPr lang="en-US" smtClean="0"/>
              <a:pPr/>
              <a:t>Thursday, March 01, 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157B-8A0E-4DCE-9F4D-74132F2BAB1D}" type="datetime2">
              <a:rPr lang="en-US" smtClean="0"/>
              <a:pPr/>
              <a:t>Thursday, March 01, 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12DC7-B573-455E-BEAA-653D88FE613C}" type="datetime2">
              <a:rPr lang="en-US" smtClean="0"/>
              <a:pPr/>
              <a:t>Thursday, March 01,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2841D-13FA-4739-B6F7-44AF9C773849}" type="datetime2">
              <a:rPr lang="en-US" smtClean="0"/>
              <a:pPr/>
              <a:t>Thursday, March 01,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009152-AC16-46BD-A345-1163674ECF1E}" type="datetime2">
              <a:rPr lang="en-US" smtClean="0"/>
              <a:pPr/>
              <a:t>Thursday, March 01, 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ccouncil.u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352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Wednesday, February 29, 2012</a:t>
            </a:r>
          </a:p>
          <a:p>
            <a:r>
              <a:rPr lang="en-US" b="1" dirty="0" smtClean="0"/>
              <a:t>Jennifer Budoff, Budget Director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Kwame R. Brown, Chairman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FISCAL YEAR 2013 BUDGET:</a:t>
            </a:r>
            <a:br>
              <a:rPr lang="en-US" b="1" dirty="0" smtClean="0"/>
            </a:br>
            <a:r>
              <a:rPr sz="3600" b="1" dirty="0" smtClean="0"/>
              <a:t>Role of the </a:t>
            </a:r>
            <a:br>
              <a:rPr sz="3600" b="1" dirty="0" smtClean="0"/>
            </a:br>
            <a:r>
              <a:rPr sz="3600" b="1" dirty="0" smtClean="0"/>
              <a:t>Council </a:t>
            </a:r>
            <a:r>
              <a:rPr lang="en-US" sz="3600" b="1" dirty="0" smtClean="0"/>
              <a:t>Office of the </a:t>
            </a:r>
            <a:r>
              <a:rPr sz="3600" b="1" dirty="0" smtClean="0"/>
              <a:t>Budget Director</a:t>
            </a:r>
            <a:endParaRPr lang="en-US" sz="3600" b="1" dirty="0"/>
          </a:p>
        </p:txBody>
      </p:sp>
      <p:pic>
        <p:nvPicPr>
          <p:cNvPr id="19458" name="Picture 2" descr="http://dccouncil.us/images/logos/largeseal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4267200"/>
            <a:ext cx="1540746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868362"/>
          </a:xfrm>
        </p:spPr>
        <p:txBody>
          <a:bodyPr/>
          <a:lstStyle/>
          <a:p>
            <a:pPr algn="ctr"/>
            <a:r>
              <a:rPr lang="en-US" dirty="0" smtClean="0"/>
              <a:t>FY 2013 Budget Oversight Timeline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95400"/>
            <a:ext cx="8534400" cy="4724400"/>
          </a:xfrm>
        </p:spPr>
        <p:txBody>
          <a:bodyPr>
            <a:normAutofit lnSpcReduction="10000"/>
          </a:bodyPr>
          <a:lstStyle/>
          <a:p>
            <a:r>
              <a:rPr lang="en-US" u="sng" dirty="0" smtClean="0"/>
              <a:t>Friday, March 23</a:t>
            </a:r>
            <a:r>
              <a:rPr lang="en-US" dirty="0" smtClean="0"/>
              <a:t>: Executive transmits the FY 2013 Budget and Financial Plan to the Council</a:t>
            </a:r>
          </a:p>
          <a:p>
            <a:endParaRPr lang="en-US" dirty="0" smtClean="0"/>
          </a:p>
          <a:p>
            <a:r>
              <a:rPr lang="en-US" u="sng" dirty="0" smtClean="0"/>
              <a:t>March 28 through April 27</a:t>
            </a:r>
            <a:r>
              <a:rPr lang="en-US" dirty="0" smtClean="0"/>
              <a:t>: Budget Hearings</a:t>
            </a:r>
          </a:p>
          <a:p>
            <a:endParaRPr lang="en-US" dirty="0" smtClean="0"/>
          </a:p>
          <a:p>
            <a:r>
              <a:rPr lang="en-US" u="sng" dirty="0" smtClean="0"/>
              <a:t>May 2 and May 3</a:t>
            </a:r>
            <a:r>
              <a:rPr lang="en-US" dirty="0" smtClean="0"/>
              <a:t>: Committee Markups</a:t>
            </a:r>
          </a:p>
          <a:p>
            <a:endParaRPr lang="en-US" dirty="0" smtClean="0"/>
          </a:p>
          <a:p>
            <a:r>
              <a:rPr lang="en-US" u="sng" dirty="0" smtClean="0"/>
              <a:t>Wednesday, May 25</a:t>
            </a:r>
            <a:r>
              <a:rPr lang="en-US" dirty="0" smtClean="0"/>
              <a:t>:  First Vote on Budget Request Act and Budget Support Act for FY 2013</a:t>
            </a:r>
          </a:p>
          <a:p>
            <a:endParaRPr lang="en-US" dirty="0" smtClean="0"/>
          </a:p>
          <a:p>
            <a:r>
              <a:rPr lang="en-US" u="sng" dirty="0" smtClean="0"/>
              <a:t>Tuesday, June 5</a:t>
            </a:r>
            <a:r>
              <a:rPr lang="en-US" dirty="0" smtClean="0"/>
              <a:t>:  Second Vote on Budget Support Act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868362"/>
          </a:xfrm>
        </p:spPr>
        <p:txBody>
          <a:bodyPr/>
          <a:lstStyle/>
          <a:p>
            <a:pPr algn="ctr"/>
            <a:r>
              <a:rPr lang="en-US" dirty="0" smtClean="0"/>
              <a:t>Role of the Council Budget Office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3820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Provides advice and analysis for each Council committee and office regarding the District’s annual operating and capital budgets and on-going budget-related initiatives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After Committee budget markups:</a:t>
            </a:r>
          </a:p>
          <a:p>
            <a:pPr lvl="1"/>
            <a:r>
              <a:rPr lang="en-US" dirty="0" smtClean="0"/>
              <a:t>Consolidates all recommendations</a:t>
            </a:r>
          </a:p>
          <a:p>
            <a:pPr lvl="1"/>
            <a:r>
              <a:rPr lang="en-US" dirty="0" smtClean="0"/>
              <a:t>Identifies any conflicting directives</a:t>
            </a:r>
          </a:p>
          <a:p>
            <a:pPr lvl="1"/>
            <a:r>
              <a:rPr lang="en-US" dirty="0" smtClean="0"/>
              <a:t>Provides fiscal and legal analysis of Budget Support Act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Presents summary of Committee recommendations at Council-wide budget discussions and responds to questions as Council reviews its options for FY 2013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868362"/>
          </a:xfrm>
        </p:spPr>
        <p:txBody>
          <a:bodyPr/>
          <a:lstStyle/>
          <a:p>
            <a:pPr algn="ctr"/>
            <a:r>
              <a:rPr lang="en-US" dirty="0" smtClean="0"/>
              <a:t>New This Year!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382000" cy="47244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Standardized Questions for Agency Fiscal Officers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Drafted by Council Office of the Budget Director in consultation with committee directors</a:t>
            </a:r>
          </a:p>
          <a:p>
            <a:pPr lvl="2"/>
            <a:r>
              <a:rPr lang="en-US" dirty="0" smtClean="0"/>
              <a:t>Transparency: all responses will be posted on Council website</a:t>
            </a:r>
          </a:p>
          <a:p>
            <a:pPr lvl="2"/>
            <a:endParaRPr lang="en-US" dirty="0" smtClean="0"/>
          </a:p>
          <a:p>
            <a:pPr lvl="1"/>
            <a:r>
              <a:rPr lang="en-US" b="1" dirty="0" smtClean="0"/>
              <a:t>Master Fee Schedule</a:t>
            </a:r>
          </a:p>
          <a:p>
            <a:pPr lvl="2"/>
            <a:r>
              <a:rPr lang="en-US" dirty="0" smtClean="0"/>
              <a:t>A list of all fees the District charges to citizens and businesses by Agency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8683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How to Contact Us: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295400"/>
            <a:ext cx="83820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Jennifer Budoff, Budget Director</a:t>
            </a:r>
          </a:p>
          <a:p>
            <a:pPr lvl="1">
              <a:buNone/>
            </a:pPr>
            <a:r>
              <a:rPr lang="en-US" dirty="0" smtClean="0"/>
              <a:t>Council of the District of Columbia</a:t>
            </a:r>
          </a:p>
          <a:p>
            <a:pPr lvl="1">
              <a:buNone/>
            </a:pPr>
            <a:r>
              <a:rPr lang="en-US" dirty="0" smtClean="0"/>
              <a:t>Suite 508</a:t>
            </a:r>
          </a:p>
          <a:p>
            <a:pPr lvl="1">
              <a:buNone/>
            </a:pPr>
            <a:r>
              <a:rPr lang="en-US" dirty="0" smtClean="0"/>
              <a:t>1350 Pennsylvania Ave. NW</a:t>
            </a:r>
          </a:p>
          <a:p>
            <a:pPr lvl="1">
              <a:buNone/>
            </a:pPr>
            <a:r>
              <a:rPr lang="en-US" dirty="0" smtClean="0"/>
              <a:t>Washington, DC 20004</a:t>
            </a:r>
          </a:p>
          <a:p>
            <a:pPr lvl="1">
              <a:buNone/>
            </a:pPr>
            <a:r>
              <a:rPr lang="en-US" dirty="0" smtClean="0"/>
              <a:t>Office: 202-724-8139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Email: jbudoff@dccouncil.us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Maria Villars, Administrative Assistant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of the Budget Director Staff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33400" y="1295400"/>
            <a:ext cx="8153400" cy="4724400"/>
          </a:xfrm>
        </p:spPr>
        <p:txBody>
          <a:bodyPr>
            <a:normAutofit fontScale="85000" lnSpcReduction="20000"/>
          </a:bodyPr>
          <a:lstStyle/>
          <a:p>
            <a:endParaRPr lang="en-US" sz="2400" b="1" dirty="0" smtClean="0"/>
          </a:p>
          <a:p>
            <a:r>
              <a:rPr lang="en-US" sz="2400" b="1" dirty="0" smtClean="0"/>
              <a:t>Angela Joyner, Deputy Budget Director; </a:t>
            </a:r>
            <a:r>
              <a:rPr lang="en-US" sz="2400" b="1" u="sng" dirty="0" smtClean="0"/>
              <a:t>ajoyner@dccouncil.us</a:t>
            </a:r>
          </a:p>
          <a:p>
            <a:pPr lvl="1"/>
            <a:r>
              <a:rPr lang="en-US" sz="2100" dirty="0" smtClean="0"/>
              <a:t>Committee of the Whole, Public Education, School Facilities Modernization and Department of General Services</a:t>
            </a:r>
          </a:p>
          <a:p>
            <a:r>
              <a:rPr lang="en-US" sz="2400" b="1" dirty="0" smtClean="0"/>
              <a:t>Tom Moir, Budget Counsel; </a:t>
            </a:r>
            <a:r>
              <a:rPr lang="en-US" sz="2400" b="1" u="sng" dirty="0" smtClean="0"/>
              <a:t>tmoir@dccouncil.us</a:t>
            </a:r>
          </a:p>
          <a:p>
            <a:pPr lvl="1"/>
            <a:r>
              <a:rPr lang="en-US" sz="2100" dirty="0" smtClean="0"/>
              <a:t>Budget Request Act, Budget Support Act, Committee on the Judiciary, Committee on Public Service and Consumer Affairs</a:t>
            </a:r>
          </a:p>
          <a:p>
            <a:r>
              <a:rPr lang="en-US" sz="2400" b="1" dirty="0" smtClean="0"/>
              <a:t>Averil Carraway, Budget Analyst; </a:t>
            </a:r>
            <a:r>
              <a:rPr lang="en-US" sz="2400" b="1" u="sng" dirty="0" smtClean="0"/>
              <a:t>acarraway@dccouncil.us</a:t>
            </a:r>
          </a:p>
          <a:p>
            <a:pPr lvl="1"/>
            <a:r>
              <a:rPr lang="en-US" sz="2100" dirty="0" smtClean="0"/>
              <a:t>Committee on Government Operations, Committee on Housing and Workforce Development, Committee on Aging and Community Affairs</a:t>
            </a:r>
          </a:p>
          <a:p>
            <a:r>
              <a:rPr lang="en-US" sz="2400" b="1" dirty="0" smtClean="0"/>
              <a:t>Michelle Dee, Budget Analyst; </a:t>
            </a:r>
            <a:r>
              <a:rPr lang="en-US" sz="2400" b="1" u="sng" dirty="0" smtClean="0"/>
              <a:t>mdee@dccouncil.us</a:t>
            </a:r>
          </a:p>
          <a:p>
            <a:pPr lvl="1"/>
            <a:r>
              <a:rPr lang="en-US" sz="2100" dirty="0" smtClean="0"/>
              <a:t>Committee on Human Services, Committee on Health, Committee on Small and Local Business Development, Committee on Libraries, Parks and Recreation and Planning</a:t>
            </a:r>
          </a:p>
          <a:p>
            <a:r>
              <a:rPr lang="en-US" sz="2400" b="1" dirty="0" smtClean="0"/>
              <a:t>Vacant, Capital Budget Analyst ; </a:t>
            </a:r>
            <a:r>
              <a:rPr lang="en-US" sz="2400" b="1" u="sng" dirty="0" smtClean="0"/>
              <a:t>jbudoff@dccouncil.us</a:t>
            </a:r>
          </a:p>
          <a:p>
            <a:pPr lvl="1"/>
            <a:r>
              <a:rPr lang="en-US" sz="2100" dirty="0" smtClean="0"/>
              <a:t>Committee on Environment, Public Works and Transportation, Capital Improvement Plan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8181</TotalTime>
  <Words>390</Words>
  <Application>Microsoft Office PowerPoint</Application>
  <PresentationFormat>On-screen Show (4:3)</PresentationFormat>
  <Paragraphs>73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FISCAL YEAR 2013 BUDGET: Role of the  Council Office of the Budget Director</vt:lpstr>
      <vt:lpstr>FY 2013 Budget Oversight Timeline</vt:lpstr>
      <vt:lpstr>Role of the Council Budget Office</vt:lpstr>
      <vt:lpstr>New This Year!</vt:lpstr>
      <vt:lpstr>How to Contact Us:</vt:lpstr>
      <vt:lpstr>Office of the Budget Director Staff</vt:lpstr>
    </vt:vector>
  </TitlesOfParts>
  <Company>DC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YEAR 2012  COUNCIL BUDGET MEETING</dc:title>
  <dc:creator>averil carraway</dc:creator>
  <cp:lastModifiedBy>silverman</cp:lastModifiedBy>
  <cp:revision>567</cp:revision>
  <dcterms:created xsi:type="dcterms:W3CDTF">2011-05-06T16:05:52Z</dcterms:created>
  <dcterms:modified xsi:type="dcterms:W3CDTF">2012-03-01T19:44:00Z</dcterms:modified>
</cp:coreProperties>
</file>