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7" r:id="rId3"/>
    <p:sldId id="258" r:id="rId4"/>
    <p:sldId id="272" r:id="rId5"/>
    <p:sldId id="285" r:id="rId6"/>
    <p:sldId id="286" r:id="rId7"/>
    <p:sldId id="338" r:id="rId8"/>
    <p:sldId id="339" r:id="rId9"/>
    <p:sldId id="356" r:id="rId10"/>
    <p:sldId id="337" r:id="rId11"/>
    <p:sldId id="262" r:id="rId12"/>
    <p:sldId id="350" r:id="rId13"/>
    <p:sldId id="307" r:id="rId14"/>
    <p:sldId id="308" r:id="rId15"/>
    <p:sldId id="325" r:id="rId16"/>
    <p:sldId id="323" r:id="rId17"/>
    <p:sldId id="327" r:id="rId18"/>
    <p:sldId id="328" r:id="rId19"/>
    <p:sldId id="351" r:id="rId20"/>
    <p:sldId id="369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54" r:id="rId29"/>
    <p:sldId id="357" r:id="rId30"/>
    <p:sldId id="358" r:id="rId31"/>
    <p:sldId id="359" r:id="rId32"/>
    <p:sldId id="366" r:id="rId33"/>
    <p:sldId id="367" r:id="rId34"/>
    <p:sldId id="368" r:id="rId35"/>
    <p:sldId id="364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vin Clinton" initials="KC" lastIdx="1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620"/>
    <p:restoredTop sz="94660"/>
  </p:normalViewPr>
  <p:slideViewPr>
    <p:cSldViewPr>
      <p:cViewPr>
        <p:scale>
          <a:sx n="80" d="100"/>
          <a:sy n="80" d="100"/>
        </p:scale>
        <p:origin x="-52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BF4AAC-2052-4DC6-909C-9865C3873567}" type="datetimeFigureOut">
              <a:rPr lang="en-US" smtClean="0"/>
              <a:pPr/>
              <a:t>5/10/2012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3ADBF-EBAB-4D58-9439-8E6AFC49964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18678581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B33690-115C-49A1-83B2-541188951A58}" type="datetimeFigureOut">
              <a:rPr lang="en-US" smtClean="0"/>
              <a:pPr/>
              <a:t>5/10/2012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E55827-0FAB-4409-B8D7-DDDD4BEE35F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595548649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55827-0FAB-4409-B8D7-DDDD4BEE35F8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6FE35122-FFEE-47B2-BA9D-5B202636885D}" type="datetime1">
              <a:rPr lang="en-US" smtClean="0"/>
              <a:pPr/>
              <a:t>5/10/2012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E55827-0FAB-4409-B8D7-DDDD4BEE35F8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82289E09-B545-457C-9B70-44A053448E5C}" type="datetime1">
              <a:rPr lang="en-US" smtClean="0"/>
              <a:pPr/>
              <a:t>5/10/2012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1427B2-50D6-4BA0-B0C0-C1FAE8B92255}" type="datetime2">
              <a:rPr lang="en-US" smtClean="0"/>
              <a:pPr/>
              <a:t>Thursday, May 10, 2012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9A5EC-E15C-485A-A4BC-331090CE0EE9}" type="datetime2">
              <a:rPr lang="en-US" smtClean="0"/>
              <a:pPr/>
              <a:t>Thursday, May 10,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51C7-5151-4887-AC86-41CB78215044}" type="datetime2">
              <a:rPr lang="en-US" smtClean="0"/>
              <a:pPr/>
              <a:t>Thursday, May 10,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13AF-26F6-41FA-8D85-E2C5388D6E58}" type="datetimeFigureOut">
              <a:rPr lang="en-US" smtClean="0"/>
              <a:pPr/>
              <a:t>5/10/2012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461B9E-8A19-4B90-BAF0-F91240761833}" type="datetime2">
              <a:rPr lang="en-US" smtClean="0"/>
              <a:pPr/>
              <a:t>Thursday, May 10, 2012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00518-7E51-4600-830A-5E7461F753BE}" type="datetime2">
              <a:rPr lang="en-US" smtClean="0"/>
              <a:pPr/>
              <a:t>Thursday, May 10, 2012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2E28A-DBBB-4C2C-9A86-D4E529785711}" type="datetime2">
              <a:rPr lang="en-US" smtClean="0"/>
              <a:pPr/>
              <a:t>Thursday, May 10, 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E9E6A3-0305-4960-A090-753FE9F40A62}" type="datetime2">
              <a:rPr lang="en-US" smtClean="0"/>
              <a:pPr/>
              <a:t>Thursday, May 10, 2012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64157B-8A0E-4DCE-9F4D-74132F2BAB1D}" type="datetime2">
              <a:rPr lang="en-US" smtClean="0"/>
              <a:pPr/>
              <a:t>Thursday, May 10, 2012</a:t>
            </a:fld>
            <a:endParaRPr lang="en-US" dirty="0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12DC7-B573-455E-BEAA-653D88FE613C}" type="datetime2">
              <a:rPr lang="en-US" smtClean="0"/>
              <a:pPr/>
              <a:t>Thursday, May 10, 2012</a:t>
            </a:fld>
            <a:endParaRPr lang="en-US" dirty="0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2841D-13FA-4739-B6F7-44AF9C773849}" type="datetime2">
              <a:rPr lang="en-US" smtClean="0"/>
              <a:pPr/>
              <a:t>Thursday, May 10, 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2009152-AC16-46BD-A345-1163674ECF1E}" type="datetime2">
              <a:rPr lang="en-US" smtClean="0"/>
              <a:pPr/>
              <a:t>Thursday, May 10, 2012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F362BB0-E485-44CB-8B47-7505A733219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dccouncil.us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dccouncil.us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38199"/>
            <a:ext cx="7772400" cy="2744163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/>
              <a:t>FISCAL YEAR 2013 </a:t>
            </a:r>
            <a:br>
              <a:rPr lang="en-US" b="1" dirty="0" smtClean="0"/>
            </a:br>
            <a:r>
              <a:rPr lang="en-US" b="1" dirty="0" smtClean="0"/>
              <a:t>COUNCIL BUDGET MEETING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 smtClean="0"/>
              <a:t>Wednesday May 9, 2012</a:t>
            </a:r>
          </a:p>
          <a:p>
            <a:r>
              <a:rPr lang="en-US" b="1" dirty="0" smtClean="0"/>
              <a:t>1:00 pm</a:t>
            </a:r>
          </a:p>
          <a:p>
            <a:r>
              <a:rPr lang="en-US" b="1" dirty="0" smtClean="0"/>
              <a:t>Room 502</a:t>
            </a:r>
          </a:p>
        </p:txBody>
      </p:sp>
      <p:pic>
        <p:nvPicPr>
          <p:cNvPr id="8" name="Picture 2" descr="http://dccouncil.us/images/logos/largeseal.pn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05600" y="3657600"/>
            <a:ext cx="1540746" cy="1524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/>
              <a:t>The committee approved the Mayor’s proposed budget with the following changes to the agencies under its jurisdiction: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000" b="1" dirty="0"/>
              <a:t>DEPARTMENT OF CONSUMER &amp; REGULATORY AFFAIRS</a:t>
            </a:r>
            <a:endParaRPr lang="en-US" sz="2000" dirty="0"/>
          </a:p>
          <a:p>
            <a:r>
              <a:rPr lang="en-US" sz="2000" dirty="0" smtClean="0"/>
              <a:t>Reduced $200K in Other </a:t>
            </a:r>
            <a:r>
              <a:rPr lang="en-US" sz="2000" dirty="0"/>
              <a:t>Services and </a:t>
            </a:r>
            <a:r>
              <a:rPr lang="en-US" sz="2000" dirty="0" smtClean="0"/>
              <a:t>Charges</a:t>
            </a:r>
            <a:endParaRPr lang="en-US" sz="2000" dirty="0"/>
          </a:p>
          <a:p>
            <a:r>
              <a:rPr lang="en-US" sz="2000" dirty="0" smtClean="0"/>
              <a:t>Directed $94K to </a:t>
            </a:r>
            <a:r>
              <a:rPr lang="en-US" sz="2000" dirty="0"/>
              <a:t>fund Law 19-43, the Accountant Mobility Act of </a:t>
            </a:r>
            <a:r>
              <a:rPr lang="en-US" sz="2000" dirty="0" smtClean="0"/>
              <a:t>2011</a:t>
            </a:r>
            <a:endParaRPr lang="en-US" sz="2000" dirty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OFFICE </a:t>
            </a:r>
            <a:r>
              <a:rPr lang="en-US" sz="2000" b="1" dirty="0"/>
              <a:t>OF THE TENANT ADVOCATE</a:t>
            </a:r>
            <a:endParaRPr lang="en-US" sz="2000" dirty="0"/>
          </a:p>
          <a:p>
            <a:r>
              <a:rPr lang="en-US" sz="2000" dirty="0" smtClean="0"/>
              <a:t>Added $103K for one new Attorney-Advisor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143000"/>
            <a:ext cx="8839200" cy="7620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on Public Services and Consumer Affairs</a:t>
            </a:r>
            <a:endParaRPr lang="en-US" sz="2400" b="1" u="sng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176734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953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The committee approved the Mayor’s proposed budget with the following changes to the agencies under its jurisdiction: </a:t>
            </a:r>
          </a:p>
          <a:p>
            <a:pPr marL="0" indent="0">
              <a:buNone/>
            </a:pPr>
            <a:endParaRPr lang="en-US" sz="2200" dirty="0"/>
          </a:p>
          <a:p>
            <a:pPr>
              <a:buNone/>
            </a:pPr>
            <a:r>
              <a:rPr lang="en-US" sz="2200" b="1" cap="small" dirty="0"/>
              <a:t>DHCF</a:t>
            </a:r>
            <a:endParaRPr lang="en-US" sz="2200" cap="small" dirty="0"/>
          </a:p>
          <a:p>
            <a:pPr lvl="0">
              <a:spcBef>
                <a:spcPts val="0"/>
              </a:spcBef>
            </a:pPr>
            <a:r>
              <a:rPr lang="en-US" sz="2200" dirty="0"/>
              <a:t>Restored the Alliance Hospitalization Benefit by identifying $20.5M in additional revenue and agency savings:</a:t>
            </a:r>
          </a:p>
          <a:p>
            <a:pPr lvl="1">
              <a:spcBef>
                <a:spcPts val="0"/>
              </a:spcBef>
            </a:pPr>
            <a:r>
              <a:rPr lang="en-US" sz="1900" dirty="0" smtClean="0"/>
              <a:t>$9M </a:t>
            </a:r>
            <a:r>
              <a:rPr lang="en-US" sz="1900" dirty="0"/>
              <a:t>in savings by adjusting DHCF’s Medicaid </a:t>
            </a:r>
            <a:r>
              <a:rPr lang="en-US" sz="1900" dirty="0" smtClean="0"/>
              <a:t>and Alliance Managed </a:t>
            </a:r>
            <a:r>
              <a:rPr lang="en-US" sz="1900" dirty="0"/>
              <a:t>Care enrollment </a:t>
            </a:r>
            <a:r>
              <a:rPr lang="en-US" sz="1900" dirty="0" smtClean="0"/>
              <a:t>projections (OCFO-identified potential certification issue)</a:t>
            </a:r>
            <a:endParaRPr lang="en-US" sz="1900" dirty="0"/>
          </a:p>
          <a:p>
            <a:pPr lvl="1"/>
            <a:r>
              <a:rPr lang="en-US" sz="1900" dirty="0" smtClean="0"/>
              <a:t>$1M by adjusting the Medicaid growth rate to more closely align with CMS recommendations (OCFO-identified potential certification issue)</a:t>
            </a:r>
          </a:p>
          <a:p>
            <a:pPr lvl="1"/>
            <a:r>
              <a:rPr lang="en-US" sz="1900" dirty="0" smtClean="0"/>
              <a:t>$</a:t>
            </a:r>
            <a:r>
              <a:rPr lang="en-US" sz="1900" dirty="0"/>
              <a:t>3M from increased Medicaid pharmacy rebates</a:t>
            </a:r>
          </a:p>
          <a:p>
            <a:pPr lvl="1"/>
            <a:r>
              <a:rPr lang="en-US" sz="1900" dirty="0"/>
              <a:t>$1.4M </a:t>
            </a:r>
            <a:r>
              <a:rPr lang="en-US" sz="1900" dirty="0" smtClean="0"/>
              <a:t>from additional CFO-certified </a:t>
            </a:r>
            <a:r>
              <a:rPr lang="en-US" sz="1900" dirty="0"/>
              <a:t>revenue in the Nursing Home Quality of Care Fund</a:t>
            </a:r>
          </a:p>
          <a:p>
            <a:pPr lvl="1"/>
            <a:r>
              <a:rPr lang="en-US" sz="1900" dirty="0" smtClean="0"/>
              <a:t>$6.1M </a:t>
            </a:r>
            <a:r>
              <a:rPr lang="en-US" sz="1900" dirty="0"/>
              <a:t>in savings from other </a:t>
            </a:r>
            <a:r>
              <a:rPr lang="en-US" sz="1900" dirty="0" smtClean="0"/>
              <a:t>measures including </a:t>
            </a:r>
            <a:r>
              <a:rPr lang="en-US" sz="1900" dirty="0"/>
              <a:t>reductions in cost </a:t>
            </a:r>
            <a:r>
              <a:rPr lang="en-US" sz="1900" dirty="0" smtClean="0"/>
              <a:t>settlements, </a:t>
            </a:r>
            <a:r>
              <a:rPr lang="en-US" sz="1900" dirty="0"/>
              <a:t>elimination of </a:t>
            </a:r>
            <a:r>
              <a:rPr lang="en-US" sz="1900" dirty="0" smtClean="0"/>
              <a:t>seven vacancies, and maintenance of FY 2012 </a:t>
            </a:r>
            <a:r>
              <a:rPr lang="en-US" sz="1900" dirty="0"/>
              <a:t>enrollment levels for the Home and Community based waiver programs.</a:t>
            </a:r>
          </a:p>
          <a:p>
            <a:pPr marL="0" indent="0">
              <a:buNone/>
            </a:pPr>
            <a:endParaRPr lang="en-US" sz="22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143000"/>
            <a:ext cx="5638800" cy="76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on Health</a:t>
            </a:r>
            <a:endParaRPr lang="en-US" sz="2400" b="1" u="sng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953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cap="small" dirty="0"/>
              <a:t>DOH</a:t>
            </a:r>
          </a:p>
          <a:p>
            <a:pPr lvl="0">
              <a:spcBef>
                <a:spcPts val="0"/>
              </a:spcBef>
            </a:pPr>
            <a:r>
              <a:rPr lang="en-US" sz="2000" dirty="0"/>
              <a:t>Eliminated 3.0 vacant positions from the Addiction Prevention and Recovery Administration and redirected $</a:t>
            </a:r>
            <a:r>
              <a:rPr lang="en-US" sz="2000" dirty="0" smtClean="0"/>
              <a:t>285K </a:t>
            </a:r>
            <a:r>
              <a:rPr lang="en-US" sz="2000" dirty="0"/>
              <a:t>in vacancy savings to support an MOU </a:t>
            </a:r>
            <a:r>
              <a:rPr lang="en-US" sz="2000" dirty="0" smtClean="0"/>
              <a:t>with the </a:t>
            </a:r>
            <a:r>
              <a:rPr lang="en-US" sz="2000" dirty="0"/>
              <a:t>Not-for-Profit Hospital Corporation </a:t>
            </a:r>
            <a:r>
              <a:rPr lang="en-US" sz="2000" dirty="0" smtClean="0"/>
              <a:t>to help patients </a:t>
            </a:r>
            <a:r>
              <a:rPr lang="en-US" sz="2000" dirty="0"/>
              <a:t>with diabetes in accessing appropriate treatment and </a:t>
            </a:r>
            <a:r>
              <a:rPr lang="en-US" sz="2000" dirty="0" smtClean="0"/>
              <a:t>care</a:t>
            </a:r>
            <a:endParaRPr lang="en-US" sz="2000" dirty="0"/>
          </a:p>
          <a:p>
            <a:pPr>
              <a:spcBef>
                <a:spcPts val="0"/>
              </a:spcBef>
            </a:pPr>
            <a:r>
              <a:rPr lang="en-US" sz="2000" dirty="0"/>
              <a:t>Accepted a transfer of $</a:t>
            </a:r>
            <a:r>
              <a:rPr lang="en-US" sz="2000" dirty="0" smtClean="0"/>
              <a:t>50K </a:t>
            </a:r>
            <a:r>
              <a:rPr lang="en-US" sz="2000" dirty="0"/>
              <a:t>from the Committee on </a:t>
            </a:r>
            <a:r>
              <a:rPr lang="en-US" sz="2000" dirty="0" smtClean="0"/>
              <a:t>the Environment, Public </a:t>
            </a:r>
            <a:r>
              <a:rPr lang="en-US" sz="2000" dirty="0"/>
              <a:t>Works </a:t>
            </a:r>
            <a:r>
              <a:rPr lang="en-US" sz="2000" dirty="0" smtClean="0"/>
              <a:t>and Transportation to </a:t>
            </a:r>
            <a:r>
              <a:rPr lang="en-US" sz="2000" dirty="0"/>
              <a:t>support incentives to low-income residents to use food stamps and other nutrition benefits at farmers </a:t>
            </a:r>
            <a:r>
              <a:rPr lang="en-US" sz="2000" dirty="0" smtClean="0"/>
              <a:t>markets</a:t>
            </a:r>
            <a:endParaRPr lang="en-US" sz="2000" dirty="0"/>
          </a:p>
          <a:p>
            <a:pPr>
              <a:buNone/>
            </a:pPr>
            <a:r>
              <a:rPr lang="en-US" sz="2000" b="1" cap="small" dirty="0"/>
              <a:t>DMH</a:t>
            </a:r>
          </a:p>
          <a:p>
            <a:pPr lvl="0">
              <a:spcBef>
                <a:spcPts val="0"/>
              </a:spcBef>
            </a:pPr>
            <a:r>
              <a:rPr lang="en-US" sz="2000" dirty="0"/>
              <a:t>Eliminated 15.0 vacant positions within St. E’s for $1M in savings: 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$</a:t>
            </a:r>
            <a:r>
              <a:rPr lang="en-US" sz="1800" dirty="0" smtClean="0"/>
              <a:t>500K </a:t>
            </a:r>
            <a:r>
              <a:rPr lang="en-US" sz="1800" dirty="0"/>
              <a:t>to increase funding for reimbursements for psychiatric services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$</a:t>
            </a:r>
            <a:r>
              <a:rPr lang="en-US" sz="1800" dirty="0" smtClean="0"/>
              <a:t>250K </a:t>
            </a:r>
            <a:r>
              <a:rPr lang="en-US" sz="1800" dirty="0"/>
              <a:t>to Mental Health Services and Supports to expand the Juvenile Behavioral Diversion Program to include Persons in Need of Supervision</a:t>
            </a:r>
          </a:p>
          <a:p>
            <a:pPr lvl="1">
              <a:spcBef>
                <a:spcPts val="0"/>
              </a:spcBef>
            </a:pPr>
            <a:r>
              <a:rPr lang="en-US" sz="1800" dirty="0"/>
              <a:t>$</a:t>
            </a:r>
            <a:r>
              <a:rPr lang="en-US" sz="1800" dirty="0" smtClean="0"/>
              <a:t>250K </a:t>
            </a:r>
            <a:r>
              <a:rPr lang="en-US" sz="1800" dirty="0"/>
              <a:t>to establish a training program in DMH, in partnership with UDC, for nurses at St. E’s to earn advanced nursing degrees</a:t>
            </a:r>
          </a:p>
          <a:p>
            <a:pPr>
              <a:spcBef>
                <a:spcPts val="0"/>
              </a:spcBef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143000"/>
            <a:ext cx="5638800" cy="76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on Health</a:t>
            </a:r>
            <a:endParaRPr lang="en-US" sz="2400" b="1" u="sng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128918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953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The committee approved the Mayor’s proposed budget with the following changes to the agencies under its jurisdiction:</a:t>
            </a:r>
          </a:p>
          <a:p>
            <a:pPr marL="0" indent="0">
              <a:buNone/>
            </a:pPr>
            <a:endParaRPr lang="en-US" sz="2200" b="1" u="sng" dirty="0" smtClean="0"/>
          </a:p>
          <a:p>
            <a:pPr>
              <a:buNone/>
            </a:pPr>
            <a:r>
              <a:rPr lang="en-US" sz="2200" b="1" cap="small" dirty="0" smtClean="0"/>
              <a:t>CFSA</a:t>
            </a:r>
            <a:endParaRPr lang="en-US" sz="2200" cap="small" dirty="0" smtClean="0"/>
          </a:p>
          <a:p>
            <a:pPr lvl="0">
              <a:spcBef>
                <a:spcPts val="0"/>
              </a:spcBef>
            </a:pPr>
            <a:r>
              <a:rPr lang="en-US" sz="2200" dirty="0"/>
              <a:t>Supported a subsidized work program for CFSA foster youth and young adults through a $1M MOU with DOES. </a:t>
            </a:r>
          </a:p>
          <a:p>
            <a:pPr lvl="0">
              <a:spcBef>
                <a:spcPts val="0"/>
              </a:spcBef>
            </a:pPr>
            <a:r>
              <a:rPr lang="en-US" sz="2200" dirty="0"/>
              <a:t>Transferred $</a:t>
            </a:r>
            <a:r>
              <a:rPr lang="en-US" sz="2200" dirty="0" smtClean="0"/>
              <a:t>85K </a:t>
            </a:r>
            <a:r>
              <a:rPr lang="en-US" sz="2200" dirty="0"/>
              <a:t>to WMATA to expand transit subsidies for foster youth from 18 to 21 years of age</a:t>
            </a:r>
            <a:endParaRPr lang="en-US" sz="2200" dirty="0" smtClean="0"/>
          </a:p>
          <a:p>
            <a:pPr>
              <a:buNone/>
            </a:pPr>
            <a:endParaRPr lang="en-US" sz="2200" b="1" cap="small" dirty="0" smtClean="0"/>
          </a:p>
          <a:p>
            <a:pPr>
              <a:buNone/>
            </a:pPr>
            <a:r>
              <a:rPr lang="en-US" sz="2200" b="1" cap="small" dirty="0" smtClean="0"/>
              <a:t>DHS</a:t>
            </a:r>
            <a:endParaRPr lang="en-US" sz="2200" cap="small" dirty="0" smtClean="0"/>
          </a:p>
          <a:p>
            <a:pPr lvl="0">
              <a:spcBef>
                <a:spcPts val="0"/>
              </a:spcBef>
            </a:pPr>
            <a:r>
              <a:rPr lang="en-US" sz="2200" dirty="0"/>
              <a:t>The Committee </a:t>
            </a:r>
            <a:r>
              <a:rPr lang="en-US" sz="2200" b="1" i="1" dirty="0" smtClean="0"/>
              <a:t>disapproved </a:t>
            </a:r>
            <a:r>
              <a:rPr lang="en-US" sz="2200" dirty="0" smtClean="0"/>
              <a:t>the </a:t>
            </a:r>
            <a:r>
              <a:rPr lang="en-US" sz="2200" dirty="0"/>
              <a:t>Mayor’s proposed FY2013 budget for the Department of Human </a:t>
            </a:r>
            <a:r>
              <a:rPr lang="en-US" sz="2200" dirty="0" smtClean="0"/>
              <a:t>Services</a:t>
            </a:r>
            <a:endParaRPr lang="en-US" sz="2200" dirty="0"/>
          </a:p>
          <a:p>
            <a:pPr lvl="0">
              <a:spcBef>
                <a:spcPts val="0"/>
              </a:spcBef>
            </a:pPr>
            <a:r>
              <a:rPr lang="en-US" sz="2200" dirty="0"/>
              <a:t>By proposing </a:t>
            </a:r>
            <a:r>
              <a:rPr lang="en-US" sz="2200" i="1" dirty="0"/>
              <a:t>no changes</a:t>
            </a:r>
            <a:r>
              <a:rPr lang="en-US" sz="2200" dirty="0"/>
              <a:t>, DHS’ FY2013 budget is the same as the Mayor’s proposed budget of $</a:t>
            </a:r>
            <a:r>
              <a:rPr lang="en-US" sz="2200" dirty="0" smtClean="0"/>
              <a:t>166M, </a:t>
            </a:r>
            <a:r>
              <a:rPr lang="en-US" sz="2200" dirty="0"/>
              <a:t>which includes a $</a:t>
            </a:r>
            <a:r>
              <a:rPr lang="en-US" sz="2200" dirty="0" smtClean="0"/>
              <a:t>5.6M reduction </a:t>
            </a:r>
            <a:r>
              <a:rPr lang="en-US" sz="2200" dirty="0"/>
              <a:t>to TANF recipients receiving benefits for over 60 </a:t>
            </a:r>
            <a:r>
              <a:rPr lang="en-US" sz="2200" dirty="0" smtClean="0"/>
              <a:t>months</a:t>
            </a:r>
            <a:endParaRPr lang="en-US" sz="1800" dirty="0" smtClean="0"/>
          </a:p>
          <a:p>
            <a:pPr lvl="1"/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143000"/>
            <a:ext cx="5638800" cy="76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on Human Services</a:t>
            </a:r>
            <a:endParaRPr lang="en-US" sz="2400" b="1" u="sng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23199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51816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cap="small" dirty="0" smtClean="0"/>
              <a:t>DYRS</a:t>
            </a:r>
            <a:endParaRPr lang="en-US" sz="2000" cap="small" dirty="0" smtClean="0"/>
          </a:p>
          <a:p>
            <a:pPr lvl="0">
              <a:spcBef>
                <a:spcPts val="0"/>
              </a:spcBef>
            </a:pPr>
            <a:r>
              <a:rPr lang="en-US" sz="2000" dirty="0" smtClean="0"/>
              <a:t>Redirect $700K of </a:t>
            </a:r>
            <a:r>
              <a:rPr lang="en-US" sz="2000" dirty="0"/>
              <a:t>the Residential Treatment Center (RTC) budget </a:t>
            </a:r>
            <a:r>
              <a:rPr lang="en-US" sz="2000" dirty="0" smtClean="0"/>
              <a:t>to the following initiatives</a:t>
            </a:r>
            <a:r>
              <a:rPr lang="en-US" sz="2000" dirty="0"/>
              <a:t>:</a:t>
            </a:r>
          </a:p>
          <a:p>
            <a:pPr lvl="1">
              <a:spcBef>
                <a:spcPts val="0"/>
              </a:spcBef>
            </a:pPr>
            <a:r>
              <a:rPr lang="en-US" sz="1600" dirty="0" smtClean="0"/>
              <a:t>$300K </a:t>
            </a:r>
            <a:r>
              <a:rPr lang="en-US" sz="1600" dirty="0"/>
              <a:t>to </a:t>
            </a:r>
            <a:r>
              <a:rPr lang="en-US" sz="1600" dirty="0" smtClean="0"/>
              <a:t>enhance the </a:t>
            </a:r>
            <a:r>
              <a:rPr lang="en-US" sz="1600" dirty="0"/>
              <a:t>substance abuse and recovery program at the New Beginnings Youth Development Center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$</a:t>
            </a:r>
            <a:r>
              <a:rPr lang="en-US" sz="1600" dirty="0" smtClean="0"/>
              <a:t>300K </a:t>
            </a:r>
            <a:r>
              <a:rPr lang="en-US" sz="1600" dirty="0"/>
              <a:t>to </a:t>
            </a:r>
            <a:r>
              <a:rPr lang="en-US" sz="1600" dirty="0" smtClean="0"/>
              <a:t>enhance substance </a:t>
            </a:r>
            <a:r>
              <a:rPr lang="en-US" sz="1600" dirty="0"/>
              <a:t>abuse services within the RTC program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$</a:t>
            </a:r>
            <a:r>
              <a:rPr lang="en-US" sz="1600" dirty="0" smtClean="0"/>
              <a:t>80K </a:t>
            </a:r>
            <a:r>
              <a:rPr lang="en-US" sz="1600" dirty="0"/>
              <a:t>to establish a multi-agency workgroup of CFSA/DHS staff and community </a:t>
            </a:r>
            <a:r>
              <a:rPr lang="en-US" sz="1600" dirty="0" smtClean="0"/>
              <a:t>stakeholders </a:t>
            </a:r>
            <a:r>
              <a:rPr lang="en-US" sz="1600" dirty="0"/>
              <a:t>to improve </a:t>
            </a:r>
            <a:r>
              <a:rPr lang="en-US" sz="1600" dirty="0" smtClean="0"/>
              <a:t>the coordination </a:t>
            </a:r>
            <a:r>
              <a:rPr lang="en-US" sz="1600" dirty="0"/>
              <a:t>of behavioral and mental health services</a:t>
            </a:r>
          </a:p>
          <a:p>
            <a:pPr lvl="1">
              <a:spcBef>
                <a:spcPts val="0"/>
              </a:spcBef>
            </a:pPr>
            <a:r>
              <a:rPr lang="en-US" sz="1600" dirty="0"/>
              <a:t>$</a:t>
            </a:r>
            <a:r>
              <a:rPr lang="en-US" sz="1600" dirty="0" smtClean="0"/>
              <a:t>20K </a:t>
            </a:r>
            <a:r>
              <a:rPr lang="en-US" sz="1600" dirty="0"/>
              <a:t>to implement an independent service review of the District’s mental health services program (assessments, screenings, medication </a:t>
            </a:r>
            <a:r>
              <a:rPr lang="en-US" sz="1600" dirty="0" smtClean="0"/>
              <a:t>administration, etc.)</a:t>
            </a:r>
            <a:endParaRPr lang="en-US" sz="1600" dirty="0"/>
          </a:p>
          <a:p>
            <a:pPr lvl="1">
              <a:spcBef>
                <a:spcPts val="0"/>
              </a:spcBef>
            </a:pPr>
            <a:r>
              <a:rPr lang="en-US" sz="1600" b="1" dirty="0"/>
              <a:t>The OCFO has noted that this </a:t>
            </a:r>
            <a:r>
              <a:rPr lang="en-US" sz="1600" b="1" dirty="0" smtClean="0"/>
              <a:t>$700K redirection </a:t>
            </a:r>
            <a:r>
              <a:rPr lang="en-US" sz="1600" b="1" dirty="0"/>
              <a:t>will </a:t>
            </a:r>
            <a:r>
              <a:rPr lang="en-US" sz="1600" b="1" dirty="0" smtClean="0"/>
              <a:t>be added to the list </a:t>
            </a:r>
            <a:r>
              <a:rPr lang="en-US" sz="1600" b="1" dirty="0"/>
              <a:t>of </a:t>
            </a:r>
            <a:r>
              <a:rPr lang="en-US" sz="1600" b="1" i="1" dirty="0" smtClean="0"/>
              <a:t>budget </a:t>
            </a:r>
            <a:r>
              <a:rPr lang="en-US" sz="1600" b="1" i="1" dirty="0"/>
              <a:t>items to monitor </a:t>
            </a:r>
            <a:r>
              <a:rPr lang="en-US" sz="1600" b="1" i="1" dirty="0" smtClean="0"/>
              <a:t> in the OCFO Certification letter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Reallocate </a:t>
            </a:r>
            <a:r>
              <a:rPr lang="en-US" sz="2000" dirty="0"/>
              <a:t>$</a:t>
            </a:r>
            <a:r>
              <a:rPr lang="en-US" sz="2000" dirty="0" smtClean="0"/>
              <a:t>300K from RTC to </a:t>
            </a:r>
            <a:r>
              <a:rPr lang="en-US" sz="2000" dirty="0"/>
              <a:t>the Regional Service Coalition </a:t>
            </a:r>
            <a:r>
              <a:rPr lang="en-US" sz="2000" dirty="0" smtClean="0"/>
              <a:t>(RSC) to </a:t>
            </a:r>
            <a:r>
              <a:rPr lang="en-US" sz="2000" dirty="0"/>
              <a:t>enhance the youth workforce development program (street cleaning and maintenance-related activities</a:t>
            </a:r>
            <a:r>
              <a:rPr lang="en-US" sz="2000" dirty="0" smtClean="0"/>
              <a:t>)</a:t>
            </a:r>
          </a:p>
          <a:p>
            <a:pPr lvl="1">
              <a:spcBef>
                <a:spcPts val="0"/>
              </a:spcBef>
            </a:pPr>
            <a:r>
              <a:rPr lang="en-US" sz="1600" b="1" dirty="0" smtClean="0"/>
              <a:t>Again, the OCFO </a:t>
            </a:r>
            <a:r>
              <a:rPr lang="en-US" sz="1600" b="1" dirty="0"/>
              <a:t>has noted that this </a:t>
            </a:r>
            <a:r>
              <a:rPr lang="en-US" sz="1600" b="1" dirty="0" smtClean="0"/>
              <a:t>$300K transfer will be added to the list of </a:t>
            </a:r>
            <a:r>
              <a:rPr lang="en-US" sz="1600" b="1" i="1" dirty="0" smtClean="0"/>
              <a:t>budget items to monitor  in the OCFO Certification letter</a:t>
            </a:r>
          </a:p>
          <a:p>
            <a:pPr>
              <a:spcBef>
                <a:spcPts val="0"/>
              </a:spcBef>
            </a:pPr>
            <a:r>
              <a:rPr lang="en-US" sz="2000" dirty="0" smtClean="0"/>
              <a:t>Transfer $1.0M from RSC to RTC for better functional alignment</a:t>
            </a: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143000"/>
            <a:ext cx="5638800" cy="76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on Human Services</a:t>
            </a:r>
            <a:endParaRPr lang="en-US" sz="2400" b="1" u="sng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072591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572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000" b="1" cap="small" dirty="0" smtClean="0"/>
              <a:t>ABRA – BSA Subtitles</a:t>
            </a:r>
            <a:endParaRPr lang="en-US" sz="2000" cap="small" dirty="0" smtClean="0"/>
          </a:p>
          <a:p>
            <a:pPr lvl="0"/>
            <a:r>
              <a:rPr lang="en-US" sz="2000" dirty="0" smtClean="0"/>
              <a:t>Rejected the </a:t>
            </a:r>
            <a:r>
              <a:rPr lang="en-US" sz="2000" dirty="0"/>
              <a:t>“On Premises Alcohol Act”, which extends bar hours to </a:t>
            </a:r>
            <a:r>
              <a:rPr lang="en-US" sz="2000" dirty="0" smtClean="0"/>
              <a:t>3 a.m. weekdays/4 a.m. </a:t>
            </a:r>
            <a:r>
              <a:rPr lang="en-US" sz="2000" dirty="0"/>
              <a:t>weekends, resulting in a loss of $3.2M in annual revenue </a:t>
            </a:r>
            <a:r>
              <a:rPr lang="en-US" sz="2000" b="1" dirty="0" smtClean="0"/>
              <a:t>(this </a:t>
            </a:r>
            <a:r>
              <a:rPr lang="en-US" sz="2000" b="1" dirty="0"/>
              <a:t>action created an unbalanced committee </a:t>
            </a:r>
            <a:r>
              <a:rPr lang="en-US" sz="2000" b="1" dirty="0" smtClean="0"/>
              <a:t>report)</a:t>
            </a:r>
            <a:endParaRPr lang="en-US" sz="2000" b="1" dirty="0"/>
          </a:p>
          <a:p>
            <a:r>
              <a:rPr lang="en-US" sz="2000" dirty="0" smtClean="0"/>
              <a:t>Approved </a:t>
            </a:r>
            <a:r>
              <a:rPr lang="en-US" sz="2000" dirty="0"/>
              <a:t>the “Off-Premise Alcohol Act”, which allows off-premise sales of alcohol to begin at 7am instead of 9am. This will generate $1.3M in </a:t>
            </a:r>
            <a:r>
              <a:rPr lang="en-US" sz="2000" dirty="0" smtClean="0"/>
              <a:t>FY 2013 </a:t>
            </a:r>
            <a:r>
              <a:rPr lang="en-US" sz="2000" dirty="0"/>
              <a:t>and $5.3M over the next four years.</a:t>
            </a:r>
          </a:p>
          <a:p>
            <a:pPr lvl="0"/>
            <a:r>
              <a:rPr lang="en-US" sz="2000" dirty="0"/>
              <a:t>Approved “Inaugural Celebration </a:t>
            </a:r>
            <a:r>
              <a:rPr lang="en-US" sz="2000" dirty="0" smtClean="0"/>
              <a:t>Extension of </a:t>
            </a:r>
            <a:r>
              <a:rPr lang="en-US" sz="2000" dirty="0"/>
              <a:t>Hours”, which allows on-premise alcoholic beverages sales until 4am and 24-hour food/non-alcoholic beverage sales during the one week inaugural celebration. This will generate $</a:t>
            </a:r>
            <a:r>
              <a:rPr lang="en-US" sz="2000" dirty="0" smtClean="0"/>
              <a:t>751K </a:t>
            </a:r>
            <a:r>
              <a:rPr lang="en-US" sz="2000" dirty="0"/>
              <a:t>in </a:t>
            </a:r>
            <a:r>
              <a:rPr lang="en-US" sz="2000" dirty="0" smtClean="0"/>
              <a:t>FY 2013.</a:t>
            </a:r>
          </a:p>
          <a:p>
            <a:pPr marL="457200" lvl="1" indent="0">
              <a:buNone/>
            </a:pPr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143000"/>
            <a:ext cx="5638800" cy="76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on Human Services</a:t>
            </a:r>
            <a:endParaRPr lang="en-US" sz="2400" b="1" u="sng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583677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81000" y="1143000"/>
            <a:ext cx="8288128" cy="76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on Government Operations</a:t>
            </a:r>
            <a:endParaRPr lang="en-US" sz="2400" b="1" u="sng" dirty="0" smtClean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81000" y="1676400"/>
            <a:ext cx="8458200" cy="4953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en-US" sz="2200" dirty="0" smtClean="0"/>
              <a:t>The committee approved the Mayor’s proposed budget with the following changes to the agencies under its jurisdiction: </a:t>
            </a:r>
          </a:p>
          <a:p>
            <a:pPr marL="0" indent="0">
              <a:buFont typeface="Wingdings 2"/>
              <a:buNone/>
            </a:pPr>
            <a:endParaRPr lang="en-US" sz="2000" dirty="0"/>
          </a:p>
          <a:p>
            <a:pPr lvl="0">
              <a:buNone/>
            </a:pPr>
            <a:r>
              <a:rPr lang="en-US" sz="2000" b="1" dirty="0" smtClean="0"/>
              <a:t>PUBLIC </a:t>
            </a:r>
            <a:r>
              <a:rPr lang="en-US" sz="2000" b="1" dirty="0"/>
              <a:t>EMPLOYEE RELATIONS BOARD</a:t>
            </a:r>
          </a:p>
          <a:p>
            <a:pPr lvl="0">
              <a:spcBef>
                <a:spcPts val="0"/>
              </a:spcBef>
            </a:pPr>
            <a:r>
              <a:rPr lang="en-US" sz="2000" dirty="0" smtClean="0"/>
              <a:t>Added $180K for two new FTEs</a:t>
            </a:r>
            <a:endParaRPr lang="en-US" sz="2000" dirty="0"/>
          </a:p>
          <a:p>
            <a:pPr lvl="0">
              <a:buNone/>
            </a:pPr>
            <a:endParaRPr lang="en-US" sz="2000" b="1" dirty="0" smtClean="0"/>
          </a:p>
          <a:p>
            <a:pPr lvl="0">
              <a:buNone/>
            </a:pPr>
            <a:r>
              <a:rPr lang="en-US" sz="2000" b="1" dirty="0" smtClean="0"/>
              <a:t>OFFICE </a:t>
            </a:r>
            <a:r>
              <a:rPr lang="en-US" sz="2000" b="1" dirty="0"/>
              <a:t>OF EMPLOYEES APPEAL</a:t>
            </a:r>
          </a:p>
          <a:p>
            <a:pPr lvl="0">
              <a:spcBef>
                <a:spcPts val="0"/>
              </a:spcBef>
            </a:pPr>
            <a:r>
              <a:rPr lang="en-US" sz="2000" dirty="0" smtClean="0"/>
              <a:t>Added $85K for one new administrative law judge</a:t>
            </a:r>
          </a:p>
          <a:p>
            <a:pPr lvl="0">
              <a:spcBef>
                <a:spcPts val="0"/>
              </a:spcBef>
            </a:pPr>
            <a:endParaRPr lang="en-US" sz="2000" dirty="0"/>
          </a:p>
          <a:p>
            <a:pPr>
              <a:buNone/>
            </a:pPr>
            <a:r>
              <a:rPr lang="en-US" sz="2000" b="1" dirty="0"/>
              <a:t>OFFICE OF CAMPAIGN FINANCE</a:t>
            </a:r>
          </a:p>
          <a:p>
            <a:pPr lvl="0">
              <a:spcBef>
                <a:spcPts val="0"/>
              </a:spcBef>
            </a:pPr>
            <a:r>
              <a:rPr lang="en-US" sz="2000" dirty="0"/>
              <a:t>Added </a:t>
            </a:r>
            <a:r>
              <a:rPr lang="en-US" sz="2000" dirty="0" smtClean="0"/>
              <a:t>$723K for ten new FTEs </a:t>
            </a:r>
            <a:r>
              <a:rPr lang="en-US" sz="2000" dirty="0"/>
              <a:t>and increased non-personal services by $</a:t>
            </a:r>
            <a:r>
              <a:rPr lang="en-US" sz="2000" dirty="0" smtClean="0"/>
              <a:t>104K </a:t>
            </a:r>
            <a:r>
              <a:rPr lang="en-US" sz="2000" dirty="0"/>
              <a:t>for necessary software, equipment and other upgrades </a:t>
            </a:r>
            <a:endParaRPr lang="en-US" sz="2000" dirty="0" smtClean="0"/>
          </a:p>
          <a:p>
            <a:pPr marL="0" indent="0">
              <a:buFont typeface="Wingdings 2"/>
              <a:buNone/>
            </a:pPr>
            <a:endParaRPr lang="en-US" sz="2200" dirty="0" smtClean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29022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27909"/>
            <a:ext cx="86868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/>
              <a:t>BOARD OF ETHICS AND GOVERNMENTAL ACCOUNTABILITY</a:t>
            </a:r>
          </a:p>
          <a:p>
            <a:r>
              <a:rPr lang="en-US" sz="2000" dirty="0"/>
              <a:t>Added </a:t>
            </a:r>
            <a:r>
              <a:rPr lang="en-US" sz="2000" dirty="0" smtClean="0"/>
              <a:t>$144K for one new Executive Director FTE </a:t>
            </a:r>
            <a:endParaRPr lang="en-US" sz="2000" dirty="0"/>
          </a:p>
          <a:p>
            <a:endParaRPr lang="en-US" sz="2000" dirty="0"/>
          </a:p>
          <a:p>
            <a:pPr>
              <a:spcBef>
                <a:spcPts val="0"/>
              </a:spcBef>
              <a:buNone/>
            </a:pPr>
            <a:r>
              <a:rPr lang="en-US" sz="2000" b="1" dirty="0" smtClean="0"/>
              <a:t>OFFICE </a:t>
            </a:r>
            <a:r>
              <a:rPr lang="en-US" sz="2000" b="1" dirty="0"/>
              <a:t>OF CHIEF TECHNOLOGY OFFICER</a:t>
            </a:r>
          </a:p>
          <a:p>
            <a:pPr lvl="0">
              <a:spcBef>
                <a:spcPts val="0"/>
              </a:spcBef>
            </a:pPr>
            <a:r>
              <a:rPr lang="en-US" sz="2000" dirty="0"/>
              <a:t>Reduced </a:t>
            </a:r>
            <a:r>
              <a:rPr lang="en-US" sz="2000" dirty="0" smtClean="0"/>
              <a:t>$1.2M and 12.5 FTEs</a:t>
            </a:r>
            <a:endParaRPr lang="en-US" sz="2000" dirty="0"/>
          </a:p>
          <a:p>
            <a:pPr>
              <a:spcBef>
                <a:spcPts val="0"/>
              </a:spcBef>
              <a:buNone/>
            </a:pPr>
            <a:endParaRPr lang="en-US" sz="2000" b="1" dirty="0" smtClean="0"/>
          </a:p>
          <a:p>
            <a:pPr>
              <a:spcBef>
                <a:spcPts val="0"/>
              </a:spcBef>
              <a:buNone/>
            </a:pPr>
            <a:r>
              <a:rPr lang="en-US" sz="2000" b="1" dirty="0" smtClean="0"/>
              <a:t>CONTRACT </a:t>
            </a:r>
            <a:r>
              <a:rPr lang="en-US" sz="2000" b="1" dirty="0"/>
              <a:t>APPEALS BOARD</a:t>
            </a:r>
          </a:p>
          <a:p>
            <a:pPr lvl="0">
              <a:spcBef>
                <a:spcPts val="0"/>
              </a:spcBef>
            </a:pPr>
            <a:r>
              <a:rPr lang="en-US" sz="2000" dirty="0" smtClean="0"/>
              <a:t>Added $190K for two new FTEs plus $14K </a:t>
            </a:r>
            <a:r>
              <a:rPr lang="en-US" sz="2000" dirty="0"/>
              <a:t>for </a:t>
            </a:r>
            <a:r>
              <a:rPr lang="en-US" sz="2000" dirty="0" smtClean="0"/>
              <a:t>computers</a:t>
            </a:r>
            <a:r>
              <a:rPr lang="en-US" sz="2000" dirty="0"/>
              <a:t>, office build-out, furniture, and the archival of certain files</a:t>
            </a:r>
          </a:p>
          <a:p>
            <a:pPr lvl="0">
              <a:spcBef>
                <a:spcPts val="0"/>
              </a:spcBef>
              <a:buNone/>
            </a:pPr>
            <a:endParaRPr lang="en-US" sz="2000" b="1" dirty="0" smtClean="0"/>
          </a:p>
          <a:p>
            <a:pPr lvl="0">
              <a:spcBef>
                <a:spcPts val="0"/>
              </a:spcBef>
              <a:buNone/>
            </a:pPr>
            <a:r>
              <a:rPr lang="en-US" sz="2000" b="1" dirty="0" smtClean="0"/>
              <a:t>NEW </a:t>
            </a:r>
            <a:r>
              <a:rPr lang="en-US" sz="2000" b="1" dirty="0"/>
              <a:t>BSA SUBTITLES</a:t>
            </a:r>
          </a:p>
          <a:p>
            <a:r>
              <a:rPr lang="en-US" sz="2000" dirty="0"/>
              <a:t>DCHR District-Wide Training Assessment and Plan</a:t>
            </a:r>
          </a:p>
          <a:p>
            <a:r>
              <a:rPr lang="en-US" sz="2000" dirty="0"/>
              <a:t>DCRB Actuarial Method Amendment Act</a:t>
            </a:r>
          </a:p>
          <a:p>
            <a:pPr>
              <a:spcBef>
                <a:spcPts val="0"/>
              </a:spcBef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81000" y="1143000"/>
            <a:ext cx="8288128" cy="76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on Government Operations</a:t>
            </a:r>
            <a:endParaRPr lang="en-US" sz="2400" b="1" u="sng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45954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The committee approved the Mayor’s proposed budget with the following changes to the agencies under its jurisdiction:</a:t>
            </a:r>
          </a:p>
          <a:p>
            <a:pPr>
              <a:buNone/>
            </a:pPr>
            <a:endParaRPr lang="en-US" sz="2000" b="1" cap="small" dirty="0" smtClean="0"/>
          </a:p>
          <a:p>
            <a:pPr>
              <a:buNone/>
            </a:pPr>
            <a:r>
              <a:rPr lang="en-US" sz="2000" b="1" cap="small" dirty="0" smtClean="0"/>
              <a:t>DDOT</a:t>
            </a:r>
            <a:endParaRPr lang="en-US" sz="2000" cap="small" dirty="0"/>
          </a:p>
          <a:p>
            <a:r>
              <a:rPr lang="en-US" sz="2000" dirty="0"/>
              <a:t>Transferred $2.6M from DDOT’s </a:t>
            </a:r>
            <a:r>
              <a:rPr lang="en-US" sz="2000" i="1" dirty="0"/>
              <a:t>Alley Maintenance and Repair</a:t>
            </a:r>
            <a:r>
              <a:rPr lang="en-US" sz="2000" dirty="0"/>
              <a:t> Capital Project to DCPL’s and DDOT’s operating budget:</a:t>
            </a:r>
          </a:p>
          <a:p>
            <a:pPr lvl="1"/>
            <a:r>
              <a:rPr lang="en-US" sz="2000" dirty="0"/>
              <a:t>$2.5M to DC Public Library to increase funding for </a:t>
            </a:r>
            <a:r>
              <a:rPr lang="en-US" sz="2000" dirty="0" smtClean="0"/>
              <a:t>materials </a:t>
            </a:r>
            <a:r>
              <a:rPr lang="en-US" sz="2000" dirty="0"/>
              <a:t>and employee training</a:t>
            </a:r>
          </a:p>
          <a:p>
            <a:pPr lvl="1"/>
            <a:r>
              <a:rPr lang="en-US" sz="2000" dirty="0"/>
              <a:t>$100K to establish the Trail Rangers Program in DDOT’s operating budget </a:t>
            </a:r>
          </a:p>
          <a:p>
            <a:r>
              <a:rPr lang="en-US" sz="2000" dirty="0"/>
              <a:t>Accepted $2.6M from DPR Project </a:t>
            </a:r>
            <a:r>
              <a:rPr lang="en-US" sz="2000" i="1" dirty="0"/>
              <a:t>DPR and DYRS </a:t>
            </a:r>
            <a:r>
              <a:rPr lang="en-US" sz="2000" i="1" dirty="0" smtClean="0"/>
              <a:t>HQs</a:t>
            </a:r>
            <a:r>
              <a:rPr lang="en-US" sz="2000" dirty="0" smtClean="0"/>
              <a:t> </a:t>
            </a:r>
            <a:r>
              <a:rPr lang="en-US" sz="2000" dirty="0"/>
              <a:t>to backfill transfer of capital funds into DCPL and DDOT operating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143000"/>
            <a:ext cx="8839200" cy="7620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on the Environment, Public Works &amp; Transportation</a:t>
            </a:r>
            <a:endParaRPr lang="en-US" sz="2400" b="1" u="sng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80918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305800" cy="4572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cap="small" dirty="0" smtClean="0"/>
              <a:t>DPW</a:t>
            </a:r>
            <a:endParaRPr lang="en-US" sz="2000" cap="small" dirty="0" smtClean="0"/>
          </a:p>
          <a:p>
            <a:r>
              <a:rPr lang="en-US" sz="2000" dirty="0" smtClean="0"/>
              <a:t>Reallocated $600K from Overtime Pay to Part-time/Seasonal Employment Pay to hire additional part-time employees during summer months</a:t>
            </a:r>
          </a:p>
          <a:p>
            <a:pPr>
              <a:buNone/>
            </a:pPr>
            <a:endParaRPr lang="en-US" sz="2000" b="1" cap="small" dirty="0" smtClean="0"/>
          </a:p>
          <a:p>
            <a:pPr>
              <a:buNone/>
            </a:pPr>
            <a:r>
              <a:rPr lang="en-US" sz="2000" b="1" cap="small" dirty="0" smtClean="0"/>
              <a:t>DDOE</a:t>
            </a:r>
            <a:endParaRPr lang="en-US" sz="2000" cap="small" dirty="0" smtClean="0"/>
          </a:p>
          <a:p>
            <a:r>
              <a:rPr lang="en-US" sz="2000" dirty="0" smtClean="0"/>
              <a:t>Reallocated $1.5M in capital funds from FY 2014 to FY 2013 to enable DDOT to begin the Anacostia River estuary study in FY 2013</a:t>
            </a:r>
          </a:p>
          <a:p>
            <a:pPr>
              <a:buNone/>
            </a:pPr>
            <a:endParaRPr lang="en-US" sz="2000" b="1" cap="small" dirty="0" smtClean="0"/>
          </a:p>
          <a:p>
            <a:pPr>
              <a:buNone/>
            </a:pPr>
            <a:r>
              <a:rPr lang="en-US" sz="2000" b="1" dirty="0" smtClean="0"/>
              <a:t>TAXICAB COMMISSION</a:t>
            </a:r>
            <a:r>
              <a:rPr lang="en-US" sz="2000" b="1" cap="small" dirty="0" smtClean="0"/>
              <a:t> </a:t>
            </a:r>
            <a:endParaRPr lang="en-US" sz="2000" cap="small" dirty="0" smtClean="0"/>
          </a:p>
          <a:p>
            <a:r>
              <a:rPr lang="en-US" sz="2000" u="sng" dirty="0" smtClean="0"/>
              <a:t>BSA Subtitle: DC Taxicab Drop Fee</a:t>
            </a:r>
            <a:r>
              <a:rPr lang="en-US" sz="2000" dirty="0"/>
              <a:t>:</a:t>
            </a:r>
            <a:r>
              <a:rPr lang="en-US" sz="2000" dirty="0" smtClean="0"/>
              <a:t> Levies a $0.25-$0.50 fee on all taxicab fares to allow the DC Taxicab Commission to finance its own operations without local revenue. </a:t>
            </a:r>
          </a:p>
          <a:p>
            <a:pPr>
              <a:buNone/>
            </a:pPr>
            <a:endParaRPr lang="en-US" sz="2000" cap="small" dirty="0" smtClean="0"/>
          </a:p>
          <a:p>
            <a:pPr lvl="2"/>
            <a:endParaRPr lang="en-US" sz="2000" dirty="0" smtClean="0"/>
          </a:p>
          <a:p>
            <a:pPr lvl="2"/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143000"/>
            <a:ext cx="8839200" cy="7620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on the Environment, Public Works &amp; Transportation</a:t>
            </a:r>
            <a:endParaRPr lang="en-US" sz="2400" b="1" u="sng" dirty="0" smtClean="0"/>
          </a:p>
        </p:txBody>
      </p:sp>
    </p:spTree>
    <p:extLst>
      <p:ext uri="{BB962C8B-B14F-4D97-AF65-F5344CB8AC3E}">
        <p14:creationId xmlns:p14="http://schemas.microsoft.com/office/powerpoint/2010/main" xmlns="" val="334794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/>
          <a:lstStyle/>
          <a:p>
            <a:pPr algn="ctr"/>
            <a:r>
              <a:rPr lang="en-US" dirty="0" smtClean="0"/>
              <a:t>FY 2013 Budget Timeline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2</a:t>
            </a:fld>
            <a:endParaRPr lang="en-US" dirty="0"/>
          </a:p>
        </p:txBody>
      </p:sp>
      <p:cxnSp>
        <p:nvCxnSpPr>
          <p:cNvPr id="93" name="Straight Connector 92"/>
          <p:cNvCxnSpPr/>
          <p:nvPr/>
        </p:nvCxnSpPr>
        <p:spPr>
          <a:xfrm>
            <a:off x="4537075" y="1600200"/>
            <a:ext cx="12998" cy="4343400"/>
          </a:xfrm>
          <a:prstGeom prst="line">
            <a:avLst/>
          </a:prstGeom>
          <a:ln>
            <a:solidFill>
              <a:schemeClr val="tx1">
                <a:lumMod val="65000"/>
                <a:lumOff val="3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4" name="Group 31"/>
          <p:cNvGrpSpPr>
            <a:grpSpLocks/>
          </p:cNvGrpSpPr>
          <p:nvPr/>
        </p:nvGrpSpPr>
        <p:grpSpPr bwMode="auto">
          <a:xfrm>
            <a:off x="4421187" y="2188339"/>
            <a:ext cx="228600" cy="228600"/>
            <a:chOff x="2628904" y="3086104"/>
            <a:chExt cx="228600" cy="228600"/>
          </a:xfrm>
        </p:grpSpPr>
        <p:sp>
          <p:nvSpPr>
            <p:cNvPr id="95" name="Oval 94"/>
            <p:cNvSpPr/>
            <p:nvPr/>
          </p:nvSpPr>
          <p:spPr>
            <a:xfrm>
              <a:off x="2667004" y="3124204"/>
              <a:ext cx="152400" cy="152400"/>
            </a:xfrm>
            <a:prstGeom prst="ellipse">
              <a:avLst/>
            </a:prstGeom>
            <a:solidFill>
              <a:srgbClr val="6265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96" name="Oval 95"/>
            <p:cNvSpPr/>
            <p:nvPr/>
          </p:nvSpPr>
          <p:spPr>
            <a:xfrm>
              <a:off x="2628904" y="3086104"/>
              <a:ext cx="228600" cy="228600"/>
            </a:xfrm>
            <a:prstGeom prst="ellipse">
              <a:avLst/>
            </a:prstGeom>
            <a:noFill/>
            <a:ln w="15875">
              <a:solidFill>
                <a:srgbClr val="626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97" name="Rectangle 96"/>
          <p:cNvSpPr/>
          <p:nvPr/>
        </p:nvSpPr>
        <p:spPr>
          <a:xfrm>
            <a:off x="573087" y="1839089"/>
            <a:ext cx="3733800" cy="9906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42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98" name="Rectangle 197"/>
          <p:cNvSpPr>
            <a:spLocks noChangeArrowheads="1"/>
          </p:cNvSpPr>
          <p:nvPr/>
        </p:nvSpPr>
        <p:spPr bwMode="auto">
          <a:xfrm>
            <a:off x="1592262" y="1869251"/>
            <a:ext cx="2743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b="1" noProof="1" smtClean="0">
                <a:solidFill>
                  <a:srgbClr val="262626"/>
                </a:solidFill>
              </a:rPr>
              <a:t>March 23</a:t>
            </a:r>
            <a:endParaRPr lang="en-US" sz="1400" b="1" noProof="1">
              <a:solidFill>
                <a:srgbClr val="262626"/>
              </a:solidFill>
            </a:endParaRPr>
          </a:p>
          <a:p>
            <a:r>
              <a:rPr lang="en-US" sz="1400" dirty="0" smtClean="0"/>
              <a:t>The Executive </a:t>
            </a:r>
            <a:r>
              <a:rPr lang="en-US" sz="1400" dirty="0"/>
              <a:t>Transmitted the </a:t>
            </a:r>
            <a:r>
              <a:rPr lang="en-US" sz="1400" dirty="0" smtClean="0"/>
              <a:t>FY 2013 </a:t>
            </a:r>
            <a:r>
              <a:rPr lang="en-US" sz="1400" dirty="0"/>
              <a:t>Budget and Financial Plan to the Council</a:t>
            </a:r>
          </a:p>
        </p:txBody>
      </p:sp>
      <p:sp>
        <p:nvSpPr>
          <p:cNvPr id="99" name="Rectangle 98"/>
          <p:cNvSpPr/>
          <p:nvPr/>
        </p:nvSpPr>
        <p:spPr>
          <a:xfrm>
            <a:off x="573087" y="3286889"/>
            <a:ext cx="3733800" cy="9906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42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00" name="Rectangle 216"/>
          <p:cNvSpPr>
            <a:spLocks noChangeArrowheads="1"/>
          </p:cNvSpPr>
          <p:nvPr/>
        </p:nvSpPr>
        <p:spPr bwMode="auto">
          <a:xfrm>
            <a:off x="1592262" y="3317051"/>
            <a:ext cx="274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b="1" dirty="0"/>
              <a:t>May 2 through </a:t>
            </a:r>
            <a:r>
              <a:rPr lang="en-US" sz="1400" b="1" dirty="0" smtClean="0"/>
              <a:t>May 3</a:t>
            </a:r>
            <a:endParaRPr lang="en-US" sz="1200" b="1" noProof="1">
              <a:solidFill>
                <a:srgbClr val="262626"/>
              </a:solidFill>
            </a:endParaRPr>
          </a:p>
          <a:p>
            <a:r>
              <a:rPr lang="en-US" sz="1400" dirty="0" smtClean="0"/>
              <a:t>Committee </a:t>
            </a:r>
            <a:r>
              <a:rPr lang="en-US" sz="1400" dirty="0"/>
              <a:t>Markups</a:t>
            </a:r>
            <a:r>
              <a:rPr lang="en-US" sz="1400" noProof="1" smtClean="0">
                <a:solidFill>
                  <a:srgbClr val="262626"/>
                </a:solidFill>
              </a:rPr>
              <a:t> </a:t>
            </a:r>
            <a:endParaRPr lang="en-US" sz="1400" dirty="0"/>
          </a:p>
        </p:txBody>
      </p:sp>
      <p:sp>
        <p:nvSpPr>
          <p:cNvPr id="101" name="Rectangle 100"/>
          <p:cNvSpPr/>
          <p:nvPr/>
        </p:nvSpPr>
        <p:spPr>
          <a:xfrm>
            <a:off x="573087" y="4724400"/>
            <a:ext cx="3733800" cy="9906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42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02" name="Rectangle 267"/>
          <p:cNvSpPr>
            <a:spLocks noChangeArrowheads="1"/>
          </p:cNvSpPr>
          <p:nvPr/>
        </p:nvSpPr>
        <p:spPr bwMode="auto">
          <a:xfrm>
            <a:off x="1592262" y="4734689"/>
            <a:ext cx="274320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b="1" dirty="0"/>
              <a:t>Tuesday June 5</a:t>
            </a:r>
            <a:endParaRPr lang="en-US" sz="1200" b="1" noProof="1">
              <a:solidFill>
                <a:srgbClr val="262626"/>
              </a:solidFill>
            </a:endParaRPr>
          </a:p>
          <a:p>
            <a:r>
              <a:rPr lang="en-US" sz="1400" dirty="0"/>
              <a:t>Second Vote on Budget Support </a:t>
            </a:r>
            <a:r>
              <a:rPr lang="en-US" sz="1400" dirty="0" smtClean="0"/>
              <a:t>Act for FY 2013</a:t>
            </a:r>
            <a:endParaRPr lang="en-US" sz="1400" dirty="0"/>
          </a:p>
        </p:txBody>
      </p:sp>
      <p:grpSp>
        <p:nvGrpSpPr>
          <p:cNvPr id="103" name="Group 31"/>
          <p:cNvGrpSpPr>
            <a:grpSpLocks/>
          </p:cNvGrpSpPr>
          <p:nvPr/>
        </p:nvGrpSpPr>
        <p:grpSpPr bwMode="auto">
          <a:xfrm>
            <a:off x="4421187" y="3686939"/>
            <a:ext cx="228600" cy="228600"/>
            <a:chOff x="2628904" y="3086104"/>
            <a:chExt cx="228600" cy="228600"/>
          </a:xfrm>
        </p:grpSpPr>
        <p:sp>
          <p:nvSpPr>
            <p:cNvPr id="104" name="Oval 103"/>
            <p:cNvSpPr/>
            <p:nvPr/>
          </p:nvSpPr>
          <p:spPr>
            <a:xfrm>
              <a:off x="2667004" y="3124204"/>
              <a:ext cx="152400" cy="152400"/>
            </a:xfrm>
            <a:prstGeom prst="ellipse">
              <a:avLst/>
            </a:prstGeom>
            <a:solidFill>
              <a:srgbClr val="6265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5" name="Oval 104"/>
            <p:cNvSpPr/>
            <p:nvPr/>
          </p:nvSpPr>
          <p:spPr>
            <a:xfrm>
              <a:off x="2628904" y="3086104"/>
              <a:ext cx="228600" cy="228600"/>
            </a:xfrm>
            <a:prstGeom prst="ellipse">
              <a:avLst/>
            </a:prstGeom>
            <a:noFill/>
            <a:ln w="15875">
              <a:solidFill>
                <a:srgbClr val="626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</p:grpSp>
      <p:grpSp>
        <p:nvGrpSpPr>
          <p:cNvPr id="106" name="Group 31"/>
          <p:cNvGrpSpPr>
            <a:grpSpLocks/>
          </p:cNvGrpSpPr>
          <p:nvPr/>
        </p:nvGrpSpPr>
        <p:grpSpPr bwMode="auto">
          <a:xfrm>
            <a:off x="4421187" y="5087114"/>
            <a:ext cx="228600" cy="228600"/>
            <a:chOff x="2628904" y="3086104"/>
            <a:chExt cx="228600" cy="228600"/>
          </a:xfrm>
        </p:grpSpPr>
        <p:sp>
          <p:nvSpPr>
            <p:cNvPr id="107" name="Oval 106"/>
            <p:cNvSpPr/>
            <p:nvPr/>
          </p:nvSpPr>
          <p:spPr>
            <a:xfrm>
              <a:off x="2667004" y="3124204"/>
              <a:ext cx="152400" cy="152400"/>
            </a:xfrm>
            <a:prstGeom prst="ellipse">
              <a:avLst/>
            </a:prstGeom>
            <a:solidFill>
              <a:srgbClr val="6265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08" name="Oval 107"/>
            <p:cNvSpPr/>
            <p:nvPr/>
          </p:nvSpPr>
          <p:spPr>
            <a:xfrm>
              <a:off x="2628904" y="3086104"/>
              <a:ext cx="228600" cy="228600"/>
            </a:xfrm>
            <a:prstGeom prst="ellipse">
              <a:avLst/>
            </a:prstGeom>
            <a:noFill/>
            <a:ln w="15875">
              <a:solidFill>
                <a:srgbClr val="626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109" name="Rectangle 108"/>
          <p:cNvSpPr/>
          <p:nvPr/>
        </p:nvSpPr>
        <p:spPr>
          <a:xfrm flipH="1">
            <a:off x="4800600" y="4020314"/>
            <a:ext cx="3733800" cy="9906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42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10" name="Rectangle 295"/>
          <p:cNvSpPr>
            <a:spLocks noChangeArrowheads="1"/>
          </p:cNvSpPr>
          <p:nvPr/>
        </p:nvSpPr>
        <p:spPr bwMode="auto">
          <a:xfrm flipH="1">
            <a:off x="4902200" y="4048889"/>
            <a:ext cx="2743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b="1" dirty="0"/>
              <a:t>Tuesday May 15</a:t>
            </a:r>
            <a:endParaRPr lang="en-US" sz="1400" b="1" noProof="1">
              <a:solidFill>
                <a:srgbClr val="262626"/>
              </a:solidFill>
            </a:endParaRPr>
          </a:p>
          <a:p>
            <a:r>
              <a:rPr lang="en-US" sz="1400" dirty="0" smtClean="0"/>
              <a:t>First </a:t>
            </a:r>
            <a:r>
              <a:rPr lang="en-US" sz="1400" dirty="0"/>
              <a:t>Vote on Budget Request Act and Budget Support Act for FY 2013</a:t>
            </a:r>
            <a:r>
              <a:rPr lang="en-US" sz="1400" noProof="1" smtClean="0">
                <a:solidFill>
                  <a:srgbClr val="262626"/>
                </a:solidFill>
              </a:rPr>
              <a:t> </a:t>
            </a:r>
            <a:endParaRPr lang="en-US" sz="1400" dirty="0"/>
          </a:p>
        </p:txBody>
      </p:sp>
      <p:sp>
        <p:nvSpPr>
          <p:cNvPr id="111" name="Rectangle 110"/>
          <p:cNvSpPr/>
          <p:nvPr/>
        </p:nvSpPr>
        <p:spPr>
          <a:xfrm flipH="1">
            <a:off x="4800600" y="2586801"/>
            <a:ext cx="3733800" cy="9906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42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12" name="Rectangle 304"/>
          <p:cNvSpPr>
            <a:spLocks noChangeArrowheads="1"/>
          </p:cNvSpPr>
          <p:nvPr/>
        </p:nvSpPr>
        <p:spPr bwMode="auto">
          <a:xfrm flipH="1">
            <a:off x="4902200" y="2616964"/>
            <a:ext cx="27432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b="1" dirty="0"/>
              <a:t>March 28 through April 27</a:t>
            </a:r>
            <a:endParaRPr lang="en-US" sz="1400" b="1" noProof="1">
              <a:solidFill>
                <a:srgbClr val="262626"/>
              </a:solidFill>
            </a:endParaRPr>
          </a:p>
          <a:p>
            <a:r>
              <a:rPr lang="en-US" sz="1400" dirty="0" smtClean="0"/>
              <a:t>Committee </a:t>
            </a:r>
            <a:r>
              <a:rPr lang="en-US" sz="1400" dirty="0"/>
              <a:t>Budget Hearings</a:t>
            </a:r>
          </a:p>
        </p:txBody>
      </p:sp>
      <p:grpSp>
        <p:nvGrpSpPr>
          <p:cNvPr id="113" name="Group 31"/>
          <p:cNvGrpSpPr>
            <a:grpSpLocks/>
          </p:cNvGrpSpPr>
          <p:nvPr/>
        </p:nvGrpSpPr>
        <p:grpSpPr bwMode="auto">
          <a:xfrm>
            <a:off x="4421187" y="2950339"/>
            <a:ext cx="228600" cy="228600"/>
            <a:chOff x="2628904" y="3086104"/>
            <a:chExt cx="228600" cy="228600"/>
          </a:xfrm>
        </p:grpSpPr>
        <p:sp>
          <p:nvSpPr>
            <p:cNvPr id="114" name="Oval 113"/>
            <p:cNvSpPr/>
            <p:nvPr/>
          </p:nvSpPr>
          <p:spPr>
            <a:xfrm>
              <a:off x="2667004" y="3124204"/>
              <a:ext cx="152400" cy="152400"/>
            </a:xfrm>
            <a:prstGeom prst="ellipse">
              <a:avLst/>
            </a:prstGeom>
            <a:solidFill>
              <a:srgbClr val="6265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5" name="Oval 114"/>
            <p:cNvSpPr/>
            <p:nvPr/>
          </p:nvSpPr>
          <p:spPr>
            <a:xfrm>
              <a:off x="2628904" y="3086104"/>
              <a:ext cx="228600" cy="228600"/>
            </a:xfrm>
            <a:prstGeom prst="ellipse">
              <a:avLst/>
            </a:prstGeom>
            <a:noFill/>
            <a:ln w="15875">
              <a:solidFill>
                <a:srgbClr val="626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</p:grpSp>
      <p:grpSp>
        <p:nvGrpSpPr>
          <p:cNvPr id="116" name="Group 31"/>
          <p:cNvGrpSpPr>
            <a:grpSpLocks/>
          </p:cNvGrpSpPr>
          <p:nvPr/>
        </p:nvGrpSpPr>
        <p:grpSpPr bwMode="auto">
          <a:xfrm>
            <a:off x="4421187" y="4369564"/>
            <a:ext cx="228600" cy="228600"/>
            <a:chOff x="2628904" y="3086104"/>
            <a:chExt cx="228600" cy="228600"/>
          </a:xfrm>
        </p:grpSpPr>
        <p:sp>
          <p:nvSpPr>
            <p:cNvPr id="117" name="Oval 116"/>
            <p:cNvSpPr/>
            <p:nvPr/>
          </p:nvSpPr>
          <p:spPr>
            <a:xfrm>
              <a:off x="2667004" y="3124204"/>
              <a:ext cx="152400" cy="152400"/>
            </a:xfrm>
            <a:prstGeom prst="ellipse">
              <a:avLst/>
            </a:prstGeom>
            <a:solidFill>
              <a:srgbClr val="6265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18" name="Oval 117"/>
            <p:cNvSpPr/>
            <p:nvPr/>
          </p:nvSpPr>
          <p:spPr>
            <a:xfrm>
              <a:off x="2628904" y="3086104"/>
              <a:ext cx="228600" cy="228600"/>
            </a:xfrm>
            <a:prstGeom prst="ellipse">
              <a:avLst/>
            </a:prstGeom>
            <a:noFill/>
            <a:ln w="15875">
              <a:solidFill>
                <a:srgbClr val="626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</p:grpSp>
      <p:sp>
        <p:nvSpPr>
          <p:cNvPr id="119" name="Rounded Rectangle 118"/>
          <p:cNvSpPr/>
          <p:nvPr/>
        </p:nvSpPr>
        <p:spPr>
          <a:xfrm>
            <a:off x="3505200" y="5943600"/>
            <a:ext cx="2285999" cy="762000"/>
          </a:xfrm>
          <a:prstGeom prst="roundRect">
            <a:avLst/>
          </a:prstGeom>
          <a:gradFill flip="none" rotWithShape="1">
            <a:gsLst>
              <a:gs pos="0">
                <a:schemeClr val="tx1">
                  <a:lumMod val="85000"/>
                  <a:lumOff val="15000"/>
                </a:schemeClr>
              </a:gs>
              <a:gs pos="60001">
                <a:schemeClr val="tx1">
                  <a:lumMod val="85000"/>
                  <a:lumOff val="15000"/>
                </a:schemeClr>
              </a:gs>
              <a:gs pos="100000">
                <a:schemeClr val="tx1">
                  <a:lumMod val="95000"/>
                  <a:lumOff val="5000"/>
                </a:schemeClr>
              </a:gs>
            </a:gsLst>
            <a:lin ang="13500000" scaled="1"/>
            <a:tileRect/>
          </a:gradFill>
          <a:ln w="9525">
            <a:noFill/>
            <a:round/>
            <a:headEnd/>
            <a:tailEnd/>
          </a:ln>
          <a:effectLst>
            <a:outerShdw dist="23000" dir="1020065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20" name="Rectangle 323"/>
          <p:cNvSpPr>
            <a:spLocks noChangeArrowheads="1"/>
          </p:cNvSpPr>
          <p:nvPr/>
        </p:nvSpPr>
        <p:spPr bwMode="auto">
          <a:xfrm>
            <a:off x="3646718" y="6044625"/>
            <a:ext cx="19920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1600" b="1" noProof="1" smtClean="0">
                <a:solidFill>
                  <a:schemeClr val="bg1"/>
                </a:solidFill>
              </a:rPr>
              <a:t>FY 2013 </a:t>
            </a:r>
          </a:p>
          <a:p>
            <a:pPr algn="ctr"/>
            <a:r>
              <a:rPr lang="en-US" sz="1600" b="1" noProof="1" smtClean="0">
                <a:solidFill>
                  <a:schemeClr val="bg1"/>
                </a:solidFill>
              </a:rPr>
              <a:t>Budget Timeline</a:t>
            </a:r>
            <a:endParaRPr lang="en-US" sz="1600" b="1" noProof="1">
              <a:solidFill>
                <a:schemeClr val="bg1"/>
              </a:solidFill>
            </a:endParaRPr>
          </a:p>
        </p:txBody>
      </p:sp>
      <p:grpSp>
        <p:nvGrpSpPr>
          <p:cNvPr id="121" name="Group 343"/>
          <p:cNvGrpSpPr>
            <a:grpSpLocks noChangeAspect="1"/>
          </p:cNvGrpSpPr>
          <p:nvPr/>
        </p:nvGrpSpPr>
        <p:grpSpPr bwMode="auto">
          <a:xfrm>
            <a:off x="7485062" y="2646031"/>
            <a:ext cx="908050" cy="895350"/>
            <a:chOff x="2286000" y="1826280"/>
            <a:chExt cx="838200" cy="826988"/>
          </a:xfrm>
        </p:grpSpPr>
        <p:grpSp>
          <p:nvGrpSpPr>
            <p:cNvPr id="122" name="Group 100"/>
            <p:cNvGrpSpPr>
              <a:grpSpLocks/>
            </p:cNvGrpSpPr>
            <p:nvPr/>
          </p:nvGrpSpPr>
          <p:grpSpPr bwMode="auto">
            <a:xfrm>
              <a:off x="2286000" y="1826280"/>
              <a:ext cx="838200" cy="826988"/>
              <a:chOff x="4572000" y="1981200"/>
              <a:chExt cx="1295401" cy="1278073"/>
            </a:xfrm>
          </p:grpSpPr>
          <p:sp>
            <p:nvSpPr>
              <p:cNvPr id="131" name="Ellipse 44"/>
              <p:cNvSpPr/>
              <p:nvPr/>
            </p:nvSpPr>
            <p:spPr bwMode="auto">
              <a:xfrm rot="21052097">
                <a:off x="4572000" y="1981200"/>
                <a:ext cx="1278723" cy="127807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>
                <a:innerShdw blurRad="190500" dist="114300" dir="564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da-DK" smtClean="0">
                  <a:solidFill>
                    <a:srgbClr val="FFFFFF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32" name="AutoShape 14"/>
              <p:cNvSpPr>
                <a:spLocks noChangeAspect="1" noChangeArrowheads="1" noTextEdit="1"/>
              </p:cNvSpPr>
              <p:nvPr/>
            </p:nvSpPr>
            <p:spPr bwMode="auto">
              <a:xfrm>
                <a:off x="4892842" y="2330061"/>
                <a:ext cx="974559" cy="7557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23" name="Group 164"/>
            <p:cNvGrpSpPr/>
            <p:nvPr/>
          </p:nvGrpSpPr>
          <p:grpSpPr>
            <a:xfrm>
              <a:off x="2400307" y="1981211"/>
              <a:ext cx="586244" cy="520702"/>
              <a:chOff x="6019800" y="4267200"/>
              <a:chExt cx="943708" cy="838200"/>
            </a:xfrm>
            <a:solidFill>
              <a:schemeClr val="accent6">
                <a:lumMod val="75000"/>
              </a:schemeClr>
            </a:solidFill>
          </p:grpSpPr>
          <p:sp>
            <p:nvSpPr>
              <p:cNvPr id="127" name="Freeform 10"/>
              <p:cNvSpPr>
                <a:spLocks/>
              </p:cNvSpPr>
              <p:nvPr/>
            </p:nvSpPr>
            <p:spPr bwMode="auto">
              <a:xfrm>
                <a:off x="6324600" y="4495800"/>
                <a:ext cx="322263" cy="419100"/>
              </a:xfrm>
              <a:custGeom>
                <a:avLst/>
                <a:gdLst/>
                <a:ahLst/>
                <a:cxnLst>
                  <a:cxn ang="0">
                    <a:pos x="34" y="42"/>
                  </a:cxn>
                  <a:cxn ang="0">
                    <a:pos x="32" y="32"/>
                  </a:cxn>
                  <a:cxn ang="0">
                    <a:pos x="47" y="13"/>
                  </a:cxn>
                  <a:cxn ang="0">
                    <a:pos x="29" y="0"/>
                  </a:cxn>
                  <a:cxn ang="0">
                    <a:pos x="11" y="19"/>
                  </a:cxn>
                  <a:cxn ang="0">
                    <a:pos x="16" y="31"/>
                  </a:cxn>
                  <a:cxn ang="0">
                    <a:pos x="0" y="54"/>
                  </a:cxn>
                  <a:cxn ang="0">
                    <a:pos x="23" y="61"/>
                  </a:cxn>
                  <a:cxn ang="0">
                    <a:pos x="34" y="42"/>
                  </a:cxn>
                </a:cxnLst>
                <a:rect l="0" t="0" r="r" b="b"/>
                <a:pathLst>
                  <a:path w="47" h="61">
                    <a:moveTo>
                      <a:pt x="34" y="42"/>
                    </a:moveTo>
                    <a:cubicBezTo>
                      <a:pt x="33" y="39"/>
                      <a:pt x="32" y="36"/>
                      <a:pt x="32" y="32"/>
                    </a:cubicBezTo>
                    <a:cubicBezTo>
                      <a:pt x="32" y="23"/>
                      <a:pt x="38" y="15"/>
                      <a:pt x="47" y="13"/>
                    </a:cubicBezTo>
                    <a:cubicBezTo>
                      <a:pt x="45" y="6"/>
                      <a:pt x="38" y="0"/>
                      <a:pt x="29" y="0"/>
                    </a:cubicBezTo>
                    <a:cubicBezTo>
                      <a:pt x="19" y="0"/>
                      <a:pt x="11" y="9"/>
                      <a:pt x="11" y="19"/>
                    </a:cubicBezTo>
                    <a:cubicBezTo>
                      <a:pt x="11" y="24"/>
                      <a:pt x="13" y="28"/>
                      <a:pt x="16" y="31"/>
                    </a:cubicBezTo>
                    <a:cubicBezTo>
                      <a:pt x="7" y="36"/>
                      <a:pt x="1" y="44"/>
                      <a:pt x="0" y="54"/>
                    </a:cubicBezTo>
                    <a:cubicBezTo>
                      <a:pt x="7" y="58"/>
                      <a:pt x="15" y="60"/>
                      <a:pt x="23" y="61"/>
                    </a:cubicBezTo>
                    <a:cubicBezTo>
                      <a:pt x="24" y="53"/>
                      <a:pt x="28" y="47"/>
                      <a:pt x="34" y="4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28" name="Freeform 11"/>
              <p:cNvSpPr>
                <a:spLocks/>
              </p:cNvSpPr>
              <p:nvPr/>
            </p:nvSpPr>
            <p:spPr bwMode="auto">
              <a:xfrm>
                <a:off x="6515100" y="4619625"/>
                <a:ext cx="448408" cy="485775"/>
              </a:xfrm>
              <a:custGeom>
                <a:avLst/>
                <a:gdLst/>
                <a:ahLst/>
                <a:cxnLst>
                  <a:cxn ang="0">
                    <a:pos x="0" y="47"/>
                  </a:cxn>
                  <a:cxn ang="0">
                    <a:pos x="25" y="54"/>
                  </a:cxn>
                  <a:cxn ang="0">
                    <a:pos x="50" y="47"/>
                  </a:cxn>
                  <a:cxn ang="0">
                    <a:pos x="37" y="27"/>
                  </a:cxn>
                  <a:cxn ang="0">
                    <a:pos x="41" y="17"/>
                  </a:cxn>
                  <a:cxn ang="0">
                    <a:pos x="25" y="0"/>
                  </a:cxn>
                  <a:cxn ang="0">
                    <a:pos x="9" y="17"/>
                  </a:cxn>
                  <a:cxn ang="0">
                    <a:pos x="13" y="27"/>
                  </a:cxn>
                  <a:cxn ang="0">
                    <a:pos x="0" y="47"/>
                  </a:cxn>
                </a:cxnLst>
                <a:rect l="0" t="0" r="r" b="b"/>
                <a:pathLst>
                  <a:path w="50" h="54">
                    <a:moveTo>
                      <a:pt x="0" y="47"/>
                    </a:moveTo>
                    <a:cubicBezTo>
                      <a:pt x="7" y="52"/>
                      <a:pt x="15" y="54"/>
                      <a:pt x="25" y="54"/>
                    </a:cubicBezTo>
                    <a:cubicBezTo>
                      <a:pt x="34" y="54"/>
                      <a:pt x="43" y="52"/>
                      <a:pt x="50" y="47"/>
                    </a:cubicBezTo>
                    <a:cubicBezTo>
                      <a:pt x="49" y="39"/>
                      <a:pt x="44" y="31"/>
                      <a:pt x="37" y="27"/>
                    </a:cubicBezTo>
                    <a:cubicBezTo>
                      <a:pt x="39" y="24"/>
                      <a:pt x="41" y="21"/>
                      <a:pt x="41" y="17"/>
                    </a:cubicBezTo>
                    <a:cubicBezTo>
                      <a:pt x="41" y="8"/>
                      <a:pt x="34" y="0"/>
                      <a:pt x="25" y="0"/>
                    </a:cubicBezTo>
                    <a:cubicBezTo>
                      <a:pt x="16" y="0"/>
                      <a:pt x="9" y="8"/>
                      <a:pt x="9" y="17"/>
                    </a:cubicBezTo>
                    <a:cubicBezTo>
                      <a:pt x="9" y="21"/>
                      <a:pt x="10" y="24"/>
                      <a:pt x="13" y="27"/>
                    </a:cubicBezTo>
                    <a:cubicBezTo>
                      <a:pt x="5" y="31"/>
                      <a:pt x="0" y="39"/>
                      <a:pt x="0" y="47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29" name="Freeform 10"/>
              <p:cNvSpPr>
                <a:spLocks/>
              </p:cNvSpPr>
              <p:nvPr/>
            </p:nvSpPr>
            <p:spPr bwMode="auto">
              <a:xfrm>
                <a:off x="6172200" y="4371975"/>
                <a:ext cx="285750" cy="371615"/>
              </a:xfrm>
              <a:custGeom>
                <a:avLst/>
                <a:gdLst/>
                <a:ahLst/>
                <a:cxnLst>
                  <a:cxn ang="0">
                    <a:pos x="34" y="42"/>
                  </a:cxn>
                  <a:cxn ang="0">
                    <a:pos x="32" y="32"/>
                  </a:cxn>
                  <a:cxn ang="0">
                    <a:pos x="47" y="13"/>
                  </a:cxn>
                  <a:cxn ang="0">
                    <a:pos x="29" y="0"/>
                  </a:cxn>
                  <a:cxn ang="0">
                    <a:pos x="11" y="19"/>
                  </a:cxn>
                  <a:cxn ang="0">
                    <a:pos x="16" y="31"/>
                  </a:cxn>
                  <a:cxn ang="0">
                    <a:pos x="0" y="54"/>
                  </a:cxn>
                  <a:cxn ang="0">
                    <a:pos x="23" y="61"/>
                  </a:cxn>
                  <a:cxn ang="0">
                    <a:pos x="34" y="42"/>
                  </a:cxn>
                </a:cxnLst>
                <a:rect l="0" t="0" r="r" b="b"/>
                <a:pathLst>
                  <a:path w="47" h="61">
                    <a:moveTo>
                      <a:pt x="34" y="42"/>
                    </a:moveTo>
                    <a:cubicBezTo>
                      <a:pt x="33" y="39"/>
                      <a:pt x="32" y="36"/>
                      <a:pt x="32" y="32"/>
                    </a:cubicBezTo>
                    <a:cubicBezTo>
                      <a:pt x="32" y="23"/>
                      <a:pt x="38" y="15"/>
                      <a:pt x="47" y="13"/>
                    </a:cubicBezTo>
                    <a:cubicBezTo>
                      <a:pt x="45" y="6"/>
                      <a:pt x="38" y="0"/>
                      <a:pt x="29" y="0"/>
                    </a:cubicBezTo>
                    <a:cubicBezTo>
                      <a:pt x="19" y="0"/>
                      <a:pt x="11" y="9"/>
                      <a:pt x="11" y="19"/>
                    </a:cubicBezTo>
                    <a:cubicBezTo>
                      <a:pt x="11" y="24"/>
                      <a:pt x="13" y="28"/>
                      <a:pt x="16" y="31"/>
                    </a:cubicBezTo>
                    <a:cubicBezTo>
                      <a:pt x="7" y="36"/>
                      <a:pt x="1" y="44"/>
                      <a:pt x="0" y="54"/>
                    </a:cubicBezTo>
                    <a:cubicBezTo>
                      <a:pt x="7" y="58"/>
                      <a:pt x="15" y="60"/>
                      <a:pt x="23" y="61"/>
                    </a:cubicBezTo>
                    <a:cubicBezTo>
                      <a:pt x="24" y="53"/>
                      <a:pt x="28" y="47"/>
                      <a:pt x="34" y="4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  <p:sp>
            <p:nvSpPr>
              <p:cNvPr id="130" name="Freeform 10"/>
              <p:cNvSpPr>
                <a:spLocks/>
              </p:cNvSpPr>
              <p:nvPr/>
            </p:nvSpPr>
            <p:spPr bwMode="auto">
              <a:xfrm>
                <a:off x="6019800" y="4267200"/>
                <a:ext cx="246063" cy="320003"/>
              </a:xfrm>
              <a:custGeom>
                <a:avLst/>
                <a:gdLst/>
                <a:ahLst/>
                <a:cxnLst>
                  <a:cxn ang="0">
                    <a:pos x="34" y="42"/>
                  </a:cxn>
                  <a:cxn ang="0">
                    <a:pos x="32" y="32"/>
                  </a:cxn>
                  <a:cxn ang="0">
                    <a:pos x="47" y="13"/>
                  </a:cxn>
                  <a:cxn ang="0">
                    <a:pos x="29" y="0"/>
                  </a:cxn>
                  <a:cxn ang="0">
                    <a:pos x="11" y="19"/>
                  </a:cxn>
                  <a:cxn ang="0">
                    <a:pos x="16" y="31"/>
                  </a:cxn>
                  <a:cxn ang="0">
                    <a:pos x="0" y="54"/>
                  </a:cxn>
                  <a:cxn ang="0">
                    <a:pos x="23" y="61"/>
                  </a:cxn>
                  <a:cxn ang="0">
                    <a:pos x="34" y="42"/>
                  </a:cxn>
                </a:cxnLst>
                <a:rect l="0" t="0" r="r" b="b"/>
                <a:pathLst>
                  <a:path w="47" h="61">
                    <a:moveTo>
                      <a:pt x="34" y="42"/>
                    </a:moveTo>
                    <a:cubicBezTo>
                      <a:pt x="33" y="39"/>
                      <a:pt x="32" y="36"/>
                      <a:pt x="32" y="32"/>
                    </a:cubicBezTo>
                    <a:cubicBezTo>
                      <a:pt x="32" y="23"/>
                      <a:pt x="38" y="15"/>
                      <a:pt x="47" y="13"/>
                    </a:cubicBezTo>
                    <a:cubicBezTo>
                      <a:pt x="45" y="6"/>
                      <a:pt x="38" y="0"/>
                      <a:pt x="29" y="0"/>
                    </a:cubicBezTo>
                    <a:cubicBezTo>
                      <a:pt x="19" y="0"/>
                      <a:pt x="11" y="9"/>
                      <a:pt x="11" y="19"/>
                    </a:cubicBezTo>
                    <a:cubicBezTo>
                      <a:pt x="11" y="24"/>
                      <a:pt x="13" y="28"/>
                      <a:pt x="16" y="31"/>
                    </a:cubicBezTo>
                    <a:cubicBezTo>
                      <a:pt x="7" y="36"/>
                      <a:pt x="1" y="44"/>
                      <a:pt x="0" y="54"/>
                    </a:cubicBezTo>
                    <a:cubicBezTo>
                      <a:pt x="7" y="58"/>
                      <a:pt x="15" y="60"/>
                      <a:pt x="23" y="61"/>
                    </a:cubicBezTo>
                    <a:cubicBezTo>
                      <a:pt x="24" y="53"/>
                      <a:pt x="28" y="47"/>
                      <a:pt x="34" y="42"/>
                    </a:cubicBezTo>
                    <a:close/>
                  </a:path>
                </a:pathLst>
              </a:custGeom>
              <a:grpFill/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latin typeface="+mn-lt"/>
                  <a:cs typeface="+mn-cs"/>
                </a:endParaRPr>
              </a:p>
            </p:txBody>
          </p:sp>
        </p:grpSp>
        <p:grpSp>
          <p:nvGrpSpPr>
            <p:cNvPr id="124" name="Group 118"/>
            <p:cNvGrpSpPr>
              <a:grpSpLocks/>
            </p:cNvGrpSpPr>
            <p:nvPr/>
          </p:nvGrpSpPr>
          <p:grpSpPr bwMode="auto">
            <a:xfrm>
              <a:off x="2310651" y="1845505"/>
              <a:ext cx="788897" cy="794720"/>
              <a:chOff x="4114800" y="3038995"/>
              <a:chExt cx="1219206" cy="1228205"/>
            </a:xfrm>
          </p:grpSpPr>
          <p:sp>
            <p:nvSpPr>
              <p:cNvPr id="125" name="Ellipse 33"/>
              <p:cNvSpPr/>
              <p:nvPr/>
            </p:nvSpPr>
            <p:spPr bwMode="auto">
              <a:xfrm>
                <a:off x="4115202" y="3047807"/>
                <a:ext cx="1218403" cy="1219155"/>
              </a:xfrm>
              <a:prstGeom prst="ellipse">
                <a:avLst/>
              </a:prstGeom>
              <a:solidFill>
                <a:srgbClr val="FFFFFF">
                  <a:alpha val="27000"/>
                </a:srgbClr>
              </a:solidFill>
              <a:ln w="9525" cap="flat" cmpd="sng" algn="ctr">
                <a:solidFill>
                  <a:sysClr val="window" lastClr="FFFFFF"/>
                </a:solidFill>
                <a:prstDash val="solid"/>
              </a:ln>
              <a:effectLst>
                <a:outerShdw blurRad="381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da-DK">
                  <a:solidFill>
                    <a:srgbClr val="FFFFFF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26" name="Ellipse 45"/>
              <p:cNvSpPr>
                <a:spLocks noChangeArrowheads="1"/>
              </p:cNvSpPr>
              <p:nvPr/>
            </p:nvSpPr>
            <p:spPr bwMode="auto">
              <a:xfrm>
                <a:off x="4318355" y="3038995"/>
                <a:ext cx="839807" cy="626734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39" name="Group 383"/>
          <p:cNvGrpSpPr>
            <a:grpSpLocks noChangeAspect="1"/>
          </p:cNvGrpSpPr>
          <p:nvPr/>
        </p:nvGrpSpPr>
        <p:grpSpPr bwMode="auto">
          <a:xfrm>
            <a:off x="641010" y="3317051"/>
            <a:ext cx="909637" cy="895350"/>
            <a:chOff x="5791200" y="1826280"/>
            <a:chExt cx="838200" cy="826988"/>
          </a:xfrm>
        </p:grpSpPr>
        <p:grpSp>
          <p:nvGrpSpPr>
            <p:cNvPr id="140" name="Group 100"/>
            <p:cNvGrpSpPr>
              <a:grpSpLocks/>
            </p:cNvGrpSpPr>
            <p:nvPr/>
          </p:nvGrpSpPr>
          <p:grpSpPr bwMode="auto">
            <a:xfrm>
              <a:off x="5791200" y="1826280"/>
              <a:ext cx="838200" cy="826988"/>
              <a:chOff x="4572000" y="1981200"/>
              <a:chExt cx="1295401" cy="1278073"/>
            </a:xfrm>
          </p:grpSpPr>
          <p:sp>
            <p:nvSpPr>
              <p:cNvPr id="161" name="Ellipse 44"/>
              <p:cNvSpPr/>
              <p:nvPr/>
            </p:nvSpPr>
            <p:spPr bwMode="auto">
              <a:xfrm rot="21052097">
                <a:off x="4572000" y="1981200"/>
                <a:ext cx="1278723" cy="127807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>
                <a:innerShdw blurRad="190500" dist="114300" dir="564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da-DK" smtClean="0">
                  <a:solidFill>
                    <a:srgbClr val="FFFFFF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62" name="AutoShape 14"/>
              <p:cNvSpPr>
                <a:spLocks noChangeAspect="1" noChangeArrowheads="1" noTextEdit="1"/>
              </p:cNvSpPr>
              <p:nvPr/>
            </p:nvSpPr>
            <p:spPr bwMode="auto">
              <a:xfrm>
                <a:off x="4892842" y="2330061"/>
                <a:ext cx="974559" cy="7557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grpSp>
          <p:nvGrpSpPr>
            <p:cNvPr id="141" name="Group 233"/>
            <p:cNvGrpSpPr>
              <a:grpSpLocks/>
            </p:cNvGrpSpPr>
            <p:nvPr/>
          </p:nvGrpSpPr>
          <p:grpSpPr bwMode="auto">
            <a:xfrm>
              <a:off x="5880093" y="2082800"/>
              <a:ext cx="637022" cy="342909"/>
              <a:chOff x="304792" y="3657591"/>
              <a:chExt cx="707800" cy="381009"/>
            </a:xfrm>
          </p:grpSpPr>
          <p:grpSp>
            <p:nvGrpSpPr>
              <p:cNvPr id="145" name="Group 116"/>
              <p:cNvGrpSpPr/>
              <p:nvPr/>
            </p:nvGrpSpPr>
            <p:grpSpPr>
              <a:xfrm>
                <a:off x="823618" y="3657591"/>
                <a:ext cx="86103" cy="173012"/>
                <a:chOff x="2132681" y="2041783"/>
                <a:chExt cx="118180" cy="237469"/>
              </a:xfrm>
              <a:solidFill>
                <a:schemeClr val="accent6">
                  <a:lumMod val="75000"/>
                </a:schemeClr>
              </a:solidFill>
            </p:grpSpPr>
            <p:sp>
              <p:nvSpPr>
                <p:cNvPr id="159" name="Freeform 48"/>
                <p:cNvSpPr>
                  <a:spLocks/>
                </p:cNvSpPr>
                <p:nvPr/>
              </p:nvSpPr>
              <p:spPr bwMode="auto">
                <a:xfrm>
                  <a:off x="2148494" y="2041783"/>
                  <a:ext cx="85999" cy="85999"/>
                </a:xfrm>
                <a:custGeom>
                  <a:avLst/>
                  <a:gdLst/>
                  <a:ahLst/>
                  <a:cxnLst>
                    <a:cxn ang="0">
                      <a:pos x="417" y="2"/>
                    </a:cxn>
                    <a:cxn ang="0">
                      <a:pos x="349" y="14"/>
                    </a:cxn>
                    <a:cxn ang="0">
                      <a:pos x="285" y="37"/>
                    </a:cxn>
                    <a:cxn ang="0">
                      <a:pos x="224" y="67"/>
                    </a:cxn>
                    <a:cxn ang="0">
                      <a:pos x="169" y="106"/>
                    </a:cxn>
                    <a:cxn ang="0">
                      <a:pos x="122" y="153"/>
                    </a:cxn>
                    <a:cxn ang="0">
                      <a:pos x="80" y="205"/>
                    </a:cxn>
                    <a:cxn ang="0">
                      <a:pos x="46" y="264"/>
                    </a:cxn>
                    <a:cxn ang="0">
                      <a:pos x="21" y="327"/>
                    </a:cxn>
                    <a:cxn ang="0">
                      <a:pos x="6" y="395"/>
                    </a:cxn>
                    <a:cxn ang="0">
                      <a:pos x="0" y="465"/>
                    </a:cxn>
                    <a:cxn ang="0">
                      <a:pos x="6" y="537"/>
                    </a:cxn>
                    <a:cxn ang="0">
                      <a:pos x="21" y="604"/>
                    </a:cxn>
                    <a:cxn ang="0">
                      <a:pos x="46" y="667"/>
                    </a:cxn>
                    <a:cxn ang="0">
                      <a:pos x="80" y="725"/>
                    </a:cxn>
                    <a:cxn ang="0">
                      <a:pos x="122" y="778"/>
                    </a:cxn>
                    <a:cxn ang="0">
                      <a:pos x="169" y="824"/>
                    </a:cxn>
                    <a:cxn ang="0">
                      <a:pos x="224" y="864"/>
                    </a:cxn>
                    <a:cxn ang="0">
                      <a:pos x="285" y="895"/>
                    </a:cxn>
                    <a:cxn ang="0">
                      <a:pos x="349" y="916"/>
                    </a:cxn>
                    <a:cxn ang="0">
                      <a:pos x="417" y="928"/>
                    </a:cxn>
                    <a:cxn ang="0">
                      <a:pos x="489" y="930"/>
                    </a:cxn>
                    <a:cxn ang="0">
                      <a:pos x="559" y="921"/>
                    </a:cxn>
                    <a:cxn ang="0">
                      <a:pos x="625" y="903"/>
                    </a:cxn>
                    <a:cxn ang="0">
                      <a:pos x="687" y="874"/>
                    </a:cxn>
                    <a:cxn ang="0">
                      <a:pos x="744" y="839"/>
                    </a:cxn>
                    <a:cxn ang="0">
                      <a:pos x="794" y="794"/>
                    </a:cxn>
                    <a:cxn ang="0">
                      <a:pos x="839" y="744"/>
                    </a:cxn>
                    <a:cxn ang="0">
                      <a:pos x="874" y="687"/>
                    </a:cxn>
                    <a:cxn ang="0">
                      <a:pos x="903" y="625"/>
                    </a:cxn>
                    <a:cxn ang="0">
                      <a:pos x="922" y="559"/>
                    </a:cxn>
                    <a:cxn ang="0">
                      <a:pos x="930" y="489"/>
                    </a:cxn>
                    <a:cxn ang="0">
                      <a:pos x="928" y="418"/>
                    </a:cxn>
                    <a:cxn ang="0">
                      <a:pos x="916" y="350"/>
                    </a:cxn>
                    <a:cxn ang="0">
                      <a:pos x="895" y="284"/>
                    </a:cxn>
                    <a:cxn ang="0">
                      <a:pos x="864" y="224"/>
                    </a:cxn>
                    <a:cxn ang="0">
                      <a:pos x="824" y="169"/>
                    </a:cxn>
                    <a:cxn ang="0">
                      <a:pos x="779" y="120"/>
                    </a:cxn>
                    <a:cxn ang="0">
                      <a:pos x="725" y="80"/>
                    </a:cxn>
                    <a:cxn ang="0">
                      <a:pos x="667" y="45"/>
                    </a:cxn>
                    <a:cxn ang="0">
                      <a:pos x="604" y="21"/>
                    </a:cxn>
                    <a:cxn ang="0">
                      <a:pos x="537" y="5"/>
                    </a:cxn>
                    <a:cxn ang="0">
                      <a:pos x="465" y="0"/>
                    </a:cxn>
                  </a:cxnLst>
                  <a:rect l="0" t="0" r="r" b="b"/>
                  <a:pathLst>
                    <a:path w="930" h="930">
                      <a:moveTo>
                        <a:pt x="465" y="0"/>
                      </a:moveTo>
                      <a:lnTo>
                        <a:pt x="441" y="1"/>
                      </a:lnTo>
                      <a:lnTo>
                        <a:pt x="417" y="2"/>
                      </a:lnTo>
                      <a:lnTo>
                        <a:pt x="395" y="5"/>
                      </a:lnTo>
                      <a:lnTo>
                        <a:pt x="372" y="10"/>
                      </a:lnTo>
                      <a:lnTo>
                        <a:pt x="349" y="14"/>
                      </a:lnTo>
                      <a:lnTo>
                        <a:pt x="327" y="21"/>
                      </a:lnTo>
                      <a:lnTo>
                        <a:pt x="305" y="29"/>
                      </a:lnTo>
                      <a:lnTo>
                        <a:pt x="285" y="37"/>
                      </a:lnTo>
                      <a:lnTo>
                        <a:pt x="264" y="45"/>
                      </a:lnTo>
                      <a:lnTo>
                        <a:pt x="243" y="56"/>
                      </a:lnTo>
                      <a:lnTo>
                        <a:pt x="224" y="67"/>
                      </a:lnTo>
                      <a:lnTo>
                        <a:pt x="205" y="80"/>
                      </a:lnTo>
                      <a:lnTo>
                        <a:pt x="187" y="93"/>
                      </a:lnTo>
                      <a:lnTo>
                        <a:pt x="169" y="106"/>
                      </a:lnTo>
                      <a:lnTo>
                        <a:pt x="153" y="120"/>
                      </a:lnTo>
                      <a:lnTo>
                        <a:pt x="137" y="136"/>
                      </a:lnTo>
                      <a:lnTo>
                        <a:pt x="122" y="153"/>
                      </a:lnTo>
                      <a:lnTo>
                        <a:pt x="106" y="169"/>
                      </a:lnTo>
                      <a:lnTo>
                        <a:pt x="93" y="187"/>
                      </a:lnTo>
                      <a:lnTo>
                        <a:pt x="80" y="205"/>
                      </a:lnTo>
                      <a:lnTo>
                        <a:pt x="68" y="224"/>
                      </a:lnTo>
                      <a:lnTo>
                        <a:pt x="56" y="243"/>
                      </a:lnTo>
                      <a:lnTo>
                        <a:pt x="46" y="264"/>
                      </a:lnTo>
                      <a:lnTo>
                        <a:pt x="37" y="284"/>
                      </a:lnTo>
                      <a:lnTo>
                        <a:pt x="28" y="305"/>
                      </a:lnTo>
                      <a:lnTo>
                        <a:pt x="21" y="327"/>
                      </a:lnTo>
                      <a:lnTo>
                        <a:pt x="15" y="350"/>
                      </a:lnTo>
                      <a:lnTo>
                        <a:pt x="9" y="371"/>
                      </a:lnTo>
                      <a:lnTo>
                        <a:pt x="6" y="395"/>
                      </a:lnTo>
                      <a:lnTo>
                        <a:pt x="2" y="418"/>
                      </a:lnTo>
                      <a:lnTo>
                        <a:pt x="1" y="441"/>
                      </a:lnTo>
                      <a:lnTo>
                        <a:pt x="0" y="465"/>
                      </a:lnTo>
                      <a:lnTo>
                        <a:pt x="1" y="489"/>
                      </a:lnTo>
                      <a:lnTo>
                        <a:pt x="2" y="513"/>
                      </a:lnTo>
                      <a:lnTo>
                        <a:pt x="6" y="537"/>
                      </a:lnTo>
                      <a:lnTo>
                        <a:pt x="9" y="559"/>
                      </a:lnTo>
                      <a:lnTo>
                        <a:pt x="15" y="582"/>
                      </a:lnTo>
                      <a:lnTo>
                        <a:pt x="21" y="604"/>
                      </a:lnTo>
                      <a:lnTo>
                        <a:pt x="28" y="625"/>
                      </a:lnTo>
                      <a:lnTo>
                        <a:pt x="37" y="647"/>
                      </a:lnTo>
                      <a:lnTo>
                        <a:pt x="46" y="667"/>
                      </a:lnTo>
                      <a:lnTo>
                        <a:pt x="56" y="687"/>
                      </a:lnTo>
                      <a:lnTo>
                        <a:pt x="68" y="706"/>
                      </a:lnTo>
                      <a:lnTo>
                        <a:pt x="80" y="725"/>
                      </a:lnTo>
                      <a:lnTo>
                        <a:pt x="93" y="744"/>
                      </a:lnTo>
                      <a:lnTo>
                        <a:pt x="106" y="761"/>
                      </a:lnTo>
                      <a:lnTo>
                        <a:pt x="122" y="778"/>
                      </a:lnTo>
                      <a:lnTo>
                        <a:pt x="137" y="794"/>
                      </a:lnTo>
                      <a:lnTo>
                        <a:pt x="153" y="810"/>
                      </a:lnTo>
                      <a:lnTo>
                        <a:pt x="169" y="824"/>
                      </a:lnTo>
                      <a:lnTo>
                        <a:pt x="187" y="839"/>
                      </a:lnTo>
                      <a:lnTo>
                        <a:pt x="205" y="852"/>
                      </a:lnTo>
                      <a:lnTo>
                        <a:pt x="224" y="864"/>
                      </a:lnTo>
                      <a:lnTo>
                        <a:pt x="243" y="874"/>
                      </a:lnTo>
                      <a:lnTo>
                        <a:pt x="264" y="885"/>
                      </a:lnTo>
                      <a:lnTo>
                        <a:pt x="285" y="895"/>
                      </a:lnTo>
                      <a:lnTo>
                        <a:pt x="305" y="903"/>
                      </a:lnTo>
                      <a:lnTo>
                        <a:pt x="327" y="910"/>
                      </a:lnTo>
                      <a:lnTo>
                        <a:pt x="349" y="916"/>
                      </a:lnTo>
                      <a:lnTo>
                        <a:pt x="372" y="921"/>
                      </a:lnTo>
                      <a:lnTo>
                        <a:pt x="395" y="926"/>
                      </a:lnTo>
                      <a:lnTo>
                        <a:pt x="417" y="928"/>
                      </a:lnTo>
                      <a:lnTo>
                        <a:pt x="441" y="930"/>
                      </a:lnTo>
                      <a:lnTo>
                        <a:pt x="465" y="930"/>
                      </a:lnTo>
                      <a:lnTo>
                        <a:pt x="489" y="930"/>
                      </a:lnTo>
                      <a:lnTo>
                        <a:pt x="513" y="928"/>
                      </a:lnTo>
                      <a:lnTo>
                        <a:pt x="537" y="926"/>
                      </a:lnTo>
                      <a:lnTo>
                        <a:pt x="559" y="921"/>
                      </a:lnTo>
                      <a:lnTo>
                        <a:pt x="582" y="916"/>
                      </a:lnTo>
                      <a:lnTo>
                        <a:pt x="604" y="910"/>
                      </a:lnTo>
                      <a:lnTo>
                        <a:pt x="625" y="903"/>
                      </a:lnTo>
                      <a:lnTo>
                        <a:pt x="647" y="895"/>
                      </a:lnTo>
                      <a:lnTo>
                        <a:pt x="667" y="885"/>
                      </a:lnTo>
                      <a:lnTo>
                        <a:pt x="687" y="874"/>
                      </a:lnTo>
                      <a:lnTo>
                        <a:pt x="707" y="864"/>
                      </a:lnTo>
                      <a:lnTo>
                        <a:pt x="725" y="852"/>
                      </a:lnTo>
                      <a:lnTo>
                        <a:pt x="744" y="839"/>
                      </a:lnTo>
                      <a:lnTo>
                        <a:pt x="761" y="824"/>
                      </a:lnTo>
                      <a:lnTo>
                        <a:pt x="779" y="810"/>
                      </a:lnTo>
                      <a:lnTo>
                        <a:pt x="794" y="794"/>
                      </a:lnTo>
                      <a:lnTo>
                        <a:pt x="810" y="778"/>
                      </a:lnTo>
                      <a:lnTo>
                        <a:pt x="824" y="761"/>
                      </a:lnTo>
                      <a:lnTo>
                        <a:pt x="839" y="744"/>
                      </a:lnTo>
                      <a:lnTo>
                        <a:pt x="852" y="725"/>
                      </a:lnTo>
                      <a:lnTo>
                        <a:pt x="864" y="706"/>
                      </a:lnTo>
                      <a:lnTo>
                        <a:pt x="874" y="687"/>
                      </a:lnTo>
                      <a:lnTo>
                        <a:pt x="885" y="667"/>
                      </a:lnTo>
                      <a:lnTo>
                        <a:pt x="895" y="647"/>
                      </a:lnTo>
                      <a:lnTo>
                        <a:pt x="903" y="625"/>
                      </a:lnTo>
                      <a:lnTo>
                        <a:pt x="910" y="604"/>
                      </a:lnTo>
                      <a:lnTo>
                        <a:pt x="916" y="582"/>
                      </a:lnTo>
                      <a:lnTo>
                        <a:pt x="922" y="559"/>
                      </a:lnTo>
                      <a:lnTo>
                        <a:pt x="926" y="537"/>
                      </a:lnTo>
                      <a:lnTo>
                        <a:pt x="928" y="513"/>
                      </a:lnTo>
                      <a:lnTo>
                        <a:pt x="930" y="489"/>
                      </a:lnTo>
                      <a:lnTo>
                        <a:pt x="930" y="465"/>
                      </a:lnTo>
                      <a:lnTo>
                        <a:pt x="930" y="441"/>
                      </a:lnTo>
                      <a:lnTo>
                        <a:pt x="928" y="418"/>
                      </a:lnTo>
                      <a:lnTo>
                        <a:pt x="926" y="395"/>
                      </a:lnTo>
                      <a:lnTo>
                        <a:pt x="922" y="371"/>
                      </a:lnTo>
                      <a:lnTo>
                        <a:pt x="916" y="350"/>
                      </a:lnTo>
                      <a:lnTo>
                        <a:pt x="910" y="327"/>
                      </a:lnTo>
                      <a:lnTo>
                        <a:pt x="903" y="305"/>
                      </a:lnTo>
                      <a:lnTo>
                        <a:pt x="895" y="284"/>
                      </a:lnTo>
                      <a:lnTo>
                        <a:pt x="885" y="264"/>
                      </a:lnTo>
                      <a:lnTo>
                        <a:pt x="874" y="243"/>
                      </a:lnTo>
                      <a:lnTo>
                        <a:pt x="864" y="224"/>
                      </a:lnTo>
                      <a:lnTo>
                        <a:pt x="852" y="205"/>
                      </a:lnTo>
                      <a:lnTo>
                        <a:pt x="839" y="187"/>
                      </a:lnTo>
                      <a:lnTo>
                        <a:pt x="824" y="169"/>
                      </a:lnTo>
                      <a:lnTo>
                        <a:pt x="810" y="153"/>
                      </a:lnTo>
                      <a:lnTo>
                        <a:pt x="794" y="136"/>
                      </a:lnTo>
                      <a:lnTo>
                        <a:pt x="779" y="120"/>
                      </a:lnTo>
                      <a:lnTo>
                        <a:pt x="761" y="106"/>
                      </a:lnTo>
                      <a:lnTo>
                        <a:pt x="744" y="93"/>
                      </a:lnTo>
                      <a:lnTo>
                        <a:pt x="725" y="80"/>
                      </a:lnTo>
                      <a:lnTo>
                        <a:pt x="707" y="67"/>
                      </a:lnTo>
                      <a:lnTo>
                        <a:pt x="687" y="56"/>
                      </a:lnTo>
                      <a:lnTo>
                        <a:pt x="667" y="45"/>
                      </a:lnTo>
                      <a:lnTo>
                        <a:pt x="647" y="37"/>
                      </a:lnTo>
                      <a:lnTo>
                        <a:pt x="625" y="29"/>
                      </a:lnTo>
                      <a:lnTo>
                        <a:pt x="604" y="21"/>
                      </a:lnTo>
                      <a:lnTo>
                        <a:pt x="582" y="14"/>
                      </a:lnTo>
                      <a:lnTo>
                        <a:pt x="559" y="10"/>
                      </a:lnTo>
                      <a:lnTo>
                        <a:pt x="537" y="5"/>
                      </a:lnTo>
                      <a:lnTo>
                        <a:pt x="513" y="2"/>
                      </a:lnTo>
                      <a:lnTo>
                        <a:pt x="489" y="1"/>
                      </a:lnTo>
                      <a:lnTo>
                        <a:pt x="465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d-ID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160" name="Freeform 49"/>
                <p:cNvSpPr>
                  <a:spLocks/>
                </p:cNvSpPr>
                <p:nvPr/>
              </p:nvSpPr>
              <p:spPr bwMode="auto">
                <a:xfrm>
                  <a:off x="2132681" y="2133053"/>
                  <a:ext cx="118180" cy="146199"/>
                </a:xfrm>
                <a:custGeom>
                  <a:avLst/>
                  <a:gdLst/>
                  <a:ahLst/>
                  <a:cxnLst>
                    <a:cxn ang="0">
                      <a:pos x="1278" y="1581"/>
                    </a:cxn>
                    <a:cxn ang="0">
                      <a:pos x="1276" y="1420"/>
                    </a:cxn>
                    <a:cxn ang="0">
                      <a:pos x="1271" y="1263"/>
                    </a:cxn>
                    <a:cxn ang="0">
                      <a:pos x="1262" y="1111"/>
                    </a:cxn>
                    <a:cxn ang="0">
                      <a:pos x="1249" y="966"/>
                    </a:cxn>
                    <a:cxn ang="0">
                      <a:pos x="1231" y="828"/>
                    </a:cxn>
                    <a:cxn ang="0">
                      <a:pos x="1208" y="698"/>
                    </a:cxn>
                    <a:cxn ang="0">
                      <a:pos x="1180" y="576"/>
                    </a:cxn>
                    <a:cxn ang="0">
                      <a:pos x="1146" y="463"/>
                    </a:cxn>
                    <a:cxn ang="0">
                      <a:pos x="1107" y="361"/>
                    </a:cxn>
                    <a:cxn ang="0">
                      <a:pos x="1062" y="269"/>
                    </a:cxn>
                    <a:cxn ang="0">
                      <a:pos x="1010" y="191"/>
                    </a:cxn>
                    <a:cxn ang="0">
                      <a:pos x="951" y="124"/>
                    </a:cxn>
                    <a:cxn ang="0">
                      <a:pos x="884" y="71"/>
                    </a:cxn>
                    <a:cxn ang="0">
                      <a:pos x="810" y="32"/>
                    </a:cxn>
                    <a:cxn ang="0">
                      <a:pos x="729" y="8"/>
                    </a:cxn>
                    <a:cxn ang="0">
                      <a:pos x="638" y="0"/>
                    </a:cxn>
                    <a:cxn ang="0">
                      <a:pos x="549" y="8"/>
                    </a:cxn>
                    <a:cxn ang="0">
                      <a:pos x="466" y="32"/>
                    </a:cxn>
                    <a:cxn ang="0">
                      <a:pos x="392" y="71"/>
                    </a:cxn>
                    <a:cxn ang="0">
                      <a:pos x="327" y="124"/>
                    </a:cxn>
                    <a:cxn ang="0">
                      <a:pos x="267" y="191"/>
                    </a:cxn>
                    <a:cxn ang="0">
                      <a:pos x="215" y="269"/>
                    </a:cxn>
                    <a:cxn ang="0">
                      <a:pos x="169" y="361"/>
                    </a:cxn>
                    <a:cxn ang="0">
                      <a:pos x="130" y="463"/>
                    </a:cxn>
                    <a:cxn ang="0">
                      <a:pos x="97" y="576"/>
                    </a:cxn>
                    <a:cxn ang="0">
                      <a:pos x="69" y="698"/>
                    </a:cxn>
                    <a:cxn ang="0">
                      <a:pos x="46" y="828"/>
                    </a:cxn>
                    <a:cxn ang="0">
                      <a:pos x="28" y="966"/>
                    </a:cxn>
                    <a:cxn ang="0">
                      <a:pos x="15" y="1111"/>
                    </a:cxn>
                    <a:cxn ang="0">
                      <a:pos x="6" y="1263"/>
                    </a:cxn>
                    <a:cxn ang="0">
                      <a:pos x="1" y="1420"/>
                    </a:cxn>
                    <a:cxn ang="0">
                      <a:pos x="0" y="1581"/>
                    </a:cxn>
                  </a:cxnLst>
                  <a:rect l="0" t="0" r="r" b="b"/>
                  <a:pathLst>
                    <a:path w="1278" h="1581">
                      <a:moveTo>
                        <a:pt x="638" y="1581"/>
                      </a:moveTo>
                      <a:lnTo>
                        <a:pt x="1278" y="1581"/>
                      </a:lnTo>
                      <a:lnTo>
                        <a:pt x="1278" y="1500"/>
                      </a:lnTo>
                      <a:lnTo>
                        <a:pt x="1276" y="1420"/>
                      </a:lnTo>
                      <a:lnTo>
                        <a:pt x="1274" y="1340"/>
                      </a:lnTo>
                      <a:lnTo>
                        <a:pt x="1271" y="1263"/>
                      </a:lnTo>
                      <a:lnTo>
                        <a:pt x="1267" y="1187"/>
                      </a:lnTo>
                      <a:lnTo>
                        <a:pt x="1262" y="1111"/>
                      </a:lnTo>
                      <a:lnTo>
                        <a:pt x="1256" y="1038"/>
                      </a:lnTo>
                      <a:lnTo>
                        <a:pt x="1249" y="966"/>
                      </a:lnTo>
                      <a:lnTo>
                        <a:pt x="1241" y="896"/>
                      </a:lnTo>
                      <a:lnTo>
                        <a:pt x="1231" y="828"/>
                      </a:lnTo>
                      <a:lnTo>
                        <a:pt x="1220" y="762"/>
                      </a:lnTo>
                      <a:lnTo>
                        <a:pt x="1208" y="698"/>
                      </a:lnTo>
                      <a:lnTo>
                        <a:pt x="1195" y="636"/>
                      </a:lnTo>
                      <a:lnTo>
                        <a:pt x="1180" y="576"/>
                      </a:lnTo>
                      <a:lnTo>
                        <a:pt x="1164" y="517"/>
                      </a:lnTo>
                      <a:lnTo>
                        <a:pt x="1146" y="463"/>
                      </a:lnTo>
                      <a:lnTo>
                        <a:pt x="1129" y="410"/>
                      </a:lnTo>
                      <a:lnTo>
                        <a:pt x="1107" y="361"/>
                      </a:lnTo>
                      <a:lnTo>
                        <a:pt x="1086" y="313"/>
                      </a:lnTo>
                      <a:lnTo>
                        <a:pt x="1062" y="269"/>
                      </a:lnTo>
                      <a:lnTo>
                        <a:pt x="1037" y="229"/>
                      </a:lnTo>
                      <a:lnTo>
                        <a:pt x="1010" y="191"/>
                      </a:lnTo>
                      <a:lnTo>
                        <a:pt x="982" y="156"/>
                      </a:lnTo>
                      <a:lnTo>
                        <a:pt x="951" y="124"/>
                      </a:lnTo>
                      <a:lnTo>
                        <a:pt x="919" y="95"/>
                      </a:lnTo>
                      <a:lnTo>
                        <a:pt x="884" y="71"/>
                      </a:lnTo>
                      <a:lnTo>
                        <a:pt x="848" y="50"/>
                      </a:lnTo>
                      <a:lnTo>
                        <a:pt x="810" y="32"/>
                      </a:lnTo>
                      <a:lnTo>
                        <a:pt x="771" y="18"/>
                      </a:lnTo>
                      <a:lnTo>
                        <a:pt x="729" y="8"/>
                      </a:lnTo>
                      <a:lnTo>
                        <a:pt x="685" y="2"/>
                      </a:lnTo>
                      <a:lnTo>
                        <a:pt x="638" y="0"/>
                      </a:lnTo>
                      <a:lnTo>
                        <a:pt x="593" y="2"/>
                      </a:lnTo>
                      <a:lnTo>
                        <a:pt x="549" y="8"/>
                      </a:lnTo>
                      <a:lnTo>
                        <a:pt x="507" y="18"/>
                      </a:lnTo>
                      <a:lnTo>
                        <a:pt x="466" y="32"/>
                      </a:lnTo>
                      <a:lnTo>
                        <a:pt x="428" y="50"/>
                      </a:lnTo>
                      <a:lnTo>
                        <a:pt x="392" y="71"/>
                      </a:lnTo>
                      <a:lnTo>
                        <a:pt x="359" y="95"/>
                      </a:lnTo>
                      <a:lnTo>
                        <a:pt x="327" y="124"/>
                      </a:lnTo>
                      <a:lnTo>
                        <a:pt x="296" y="156"/>
                      </a:lnTo>
                      <a:lnTo>
                        <a:pt x="267" y="191"/>
                      </a:lnTo>
                      <a:lnTo>
                        <a:pt x="241" y="229"/>
                      </a:lnTo>
                      <a:lnTo>
                        <a:pt x="215" y="269"/>
                      </a:lnTo>
                      <a:lnTo>
                        <a:pt x="192" y="313"/>
                      </a:lnTo>
                      <a:lnTo>
                        <a:pt x="169" y="361"/>
                      </a:lnTo>
                      <a:lnTo>
                        <a:pt x="149" y="410"/>
                      </a:lnTo>
                      <a:lnTo>
                        <a:pt x="130" y="463"/>
                      </a:lnTo>
                      <a:lnTo>
                        <a:pt x="113" y="517"/>
                      </a:lnTo>
                      <a:lnTo>
                        <a:pt x="97" y="576"/>
                      </a:lnTo>
                      <a:lnTo>
                        <a:pt x="82" y="636"/>
                      </a:lnTo>
                      <a:lnTo>
                        <a:pt x="69" y="698"/>
                      </a:lnTo>
                      <a:lnTo>
                        <a:pt x="57" y="762"/>
                      </a:lnTo>
                      <a:lnTo>
                        <a:pt x="46" y="828"/>
                      </a:lnTo>
                      <a:lnTo>
                        <a:pt x="37" y="896"/>
                      </a:lnTo>
                      <a:lnTo>
                        <a:pt x="28" y="966"/>
                      </a:lnTo>
                      <a:lnTo>
                        <a:pt x="21" y="1038"/>
                      </a:lnTo>
                      <a:lnTo>
                        <a:pt x="15" y="1111"/>
                      </a:lnTo>
                      <a:lnTo>
                        <a:pt x="11" y="1187"/>
                      </a:lnTo>
                      <a:lnTo>
                        <a:pt x="6" y="1263"/>
                      </a:lnTo>
                      <a:lnTo>
                        <a:pt x="3" y="1340"/>
                      </a:lnTo>
                      <a:lnTo>
                        <a:pt x="1" y="1420"/>
                      </a:lnTo>
                      <a:lnTo>
                        <a:pt x="0" y="1500"/>
                      </a:lnTo>
                      <a:lnTo>
                        <a:pt x="0" y="1581"/>
                      </a:lnTo>
                      <a:lnTo>
                        <a:pt x="638" y="158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d-ID">
                    <a:solidFill>
                      <a:schemeClr val="lt1"/>
                    </a:solidFill>
                  </a:endParaRPr>
                </a:p>
              </p:txBody>
            </p:sp>
          </p:grpSp>
          <p:grpSp>
            <p:nvGrpSpPr>
              <p:cNvPr id="146" name="Group 117"/>
              <p:cNvGrpSpPr/>
              <p:nvPr/>
            </p:nvGrpSpPr>
            <p:grpSpPr>
              <a:xfrm>
                <a:off x="413323" y="3657591"/>
                <a:ext cx="86304" cy="173012"/>
                <a:chOff x="1696581" y="2041783"/>
                <a:chExt cx="118457" cy="237469"/>
              </a:xfrm>
              <a:solidFill>
                <a:schemeClr val="accent6">
                  <a:lumMod val="75000"/>
                </a:schemeClr>
              </a:solidFill>
            </p:grpSpPr>
            <p:sp>
              <p:nvSpPr>
                <p:cNvPr id="157" name="Freeform 52"/>
                <p:cNvSpPr>
                  <a:spLocks/>
                </p:cNvSpPr>
                <p:nvPr/>
              </p:nvSpPr>
              <p:spPr bwMode="auto">
                <a:xfrm>
                  <a:off x="1712671" y="2041783"/>
                  <a:ext cx="86277" cy="85999"/>
                </a:xfrm>
                <a:custGeom>
                  <a:avLst/>
                  <a:gdLst/>
                  <a:ahLst/>
                  <a:cxnLst>
                    <a:cxn ang="0">
                      <a:pos x="513" y="2"/>
                    </a:cxn>
                    <a:cxn ang="0">
                      <a:pos x="582" y="14"/>
                    </a:cxn>
                    <a:cxn ang="0">
                      <a:pos x="647" y="37"/>
                    </a:cxn>
                    <a:cxn ang="0">
                      <a:pos x="706" y="67"/>
                    </a:cxn>
                    <a:cxn ang="0">
                      <a:pos x="761" y="106"/>
                    </a:cxn>
                    <a:cxn ang="0">
                      <a:pos x="810" y="153"/>
                    </a:cxn>
                    <a:cxn ang="0">
                      <a:pos x="852" y="205"/>
                    </a:cxn>
                    <a:cxn ang="0">
                      <a:pos x="885" y="264"/>
                    </a:cxn>
                    <a:cxn ang="0">
                      <a:pos x="910" y="327"/>
                    </a:cxn>
                    <a:cxn ang="0">
                      <a:pos x="926" y="395"/>
                    </a:cxn>
                    <a:cxn ang="0">
                      <a:pos x="931" y="465"/>
                    </a:cxn>
                    <a:cxn ang="0">
                      <a:pos x="926" y="537"/>
                    </a:cxn>
                    <a:cxn ang="0">
                      <a:pos x="910" y="604"/>
                    </a:cxn>
                    <a:cxn ang="0">
                      <a:pos x="885" y="667"/>
                    </a:cxn>
                    <a:cxn ang="0">
                      <a:pos x="852" y="725"/>
                    </a:cxn>
                    <a:cxn ang="0">
                      <a:pos x="810" y="778"/>
                    </a:cxn>
                    <a:cxn ang="0">
                      <a:pos x="761" y="824"/>
                    </a:cxn>
                    <a:cxn ang="0">
                      <a:pos x="706" y="864"/>
                    </a:cxn>
                    <a:cxn ang="0">
                      <a:pos x="647" y="895"/>
                    </a:cxn>
                    <a:cxn ang="0">
                      <a:pos x="582" y="916"/>
                    </a:cxn>
                    <a:cxn ang="0">
                      <a:pos x="513" y="928"/>
                    </a:cxn>
                    <a:cxn ang="0">
                      <a:pos x="442" y="930"/>
                    </a:cxn>
                    <a:cxn ang="0">
                      <a:pos x="371" y="921"/>
                    </a:cxn>
                    <a:cxn ang="0">
                      <a:pos x="306" y="903"/>
                    </a:cxn>
                    <a:cxn ang="0">
                      <a:pos x="244" y="874"/>
                    </a:cxn>
                    <a:cxn ang="0">
                      <a:pos x="187" y="839"/>
                    </a:cxn>
                    <a:cxn ang="0">
                      <a:pos x="136" y="794"/>
                    </a:cxn>
                    <a:cxn ang="0">
                      <a:pos x="93" y="744"/>
                    </a:cxn>
                    <a:cxn ang="0">
                      <a:pos x="56" y="687"/>
                    </a:cxn>
                    <a:cxn ang="0">
                      <a:pos x="29" y="625"/>
                    </a:cxn>
                    <a:cxn ang="0">
                      <a:pos x="10" y="559"/>
                    </a:cxn>
                    <a:cxn ang="0">
                      <a:pos x="1" y="489"/>
                    </a:cxn>
                    <a:cxn ang="0">
                      <a:pos x="3" y="418"/>
                    </a:cxn>
                    <a:cxn ang="0">
                      <a:pos x="14" y="350"/>
                    </a:cxn>
                    <a:cxn ang="0">
                      <a:pos x="37" y="284"/>
                    </a:cxn>
                    <a:cxn ang="0">
                      <a:pos x="67" y="224"/>
                    </a:cxn>
                    <a:cxn ang="0">
                      <a:pos x="106" y="169"/>
                    </a:cxn>
                    <a:cxn ang="0">
                      <a:pos x="153" y="120"/>
                    </a:cxn>
                    <a:cxn ang="0">
                      <a:pos x="205" y="80"/>
                    </a:cxn>
                    <a:cxn ang="0">
                      <a:pos x="264" y="45"/>
                    </a:cxn>
                    <a:cxn ang="0">
                      <a:pos x="327" y="21"/>
                    </a:cxn>
                    <a:cxn ang="0">
                      <a:pos x="395" y="5"/>
                    </a:cxn>
                    <a:cxn ang="0">
                      <a:pos x="465" y="0"/>
                    </a:cxn>
                  </a:cxnLst>
                  <a:rect l="0" t="0" r="r" b="b"/>
                  <a:pathLst>
                    <a:path w="931" h="930">
                      <a:moveTo>
                        <a:pt x="465" y="0"/>
                      </a:moveTo>
                      <a:lnTo>
                        <a:pt x="489" y="1"/>
                      </a:lnTo>
                      <a:lnTo>
                        <a:pt x="513" y="2"/>
                      </a:lnTo>
                      <a:lnTo>
                        <a:pt x="537" y="5"/>
                      </a:lnTo>
                      <a:lnTo>
                        <a:pt x="560" y="10"/>
                      </a:lnTo>
                      <a:lnTo>
                        <a:pt x="582" y="14"/>
                      </a:lnTo>
                      <a:lnTo>
                        <a:pt x="604" y="21"/>
                      </a:lnTo>
                      <a:lnTo>
                        <a:pt x="625" y="29"/>
                      </a:lnTo>
                      <a:lnTo>
                        <a:pt x="647" y="37"/>
                      </a:lnTo>
                      <a:lnTo>
                        <a:pt x="667" y="45"/>
                      </a:lnTo>
                      <a:lnTo>
                        <a:pt x="687" y="56"/>
                      </a:lnTo>
                      <a:lnTo>
                        <a:pt x="706" y="67"/>
                      </a:lnTo>
                      <a:lnTo>
                        <a:pt x="726" y="80"/>
                      </a:lnTo>
                      <a:lnTo>
                        <a:pt x="745" y="93"/>
                      </a:lnTo>
                      <a:lnTo>
                        <a:pt x="761" y="106"/>
                      </a:lnTo>
                      <a:lnTo>
                        <a:pt x="778" y="120"/>
                      </a:lnTo>
                      <a:lnTo>
                        <a:pt x="795" y="136"/>
                      </a:lnTo>
                      <a:lnTo>
                        <a:pt x="810" y="153"/>
                      </a:lnTo>
                      <a:lnTo>
                        <a:pt x="825" y="169"/>
                      </a:lnTo>
                      <a:lnTo>
                        <a:pt x="839" y="187"/>
                      </a:lnTo>
                      <a:lnTo>
                        <a:pt x="852" y="205"/>
                      </a:lnTo>
                      <a:lnTo>
                        <a:pt x="864" y="224"/>
                      </a:lnTo>
                      <a:lnTo>
                        <a:pt x="875" y="243"/>
                      </a:lnTo>
                      <a:lnTo>
                        <a:pt x="885" y="264"/>
                      </a:lnTo>
                      <a:lnTo>
                        <a:pt x="895" y="284"/>
                      </a:lnTo>
                      <a:lnTo>
                        <a:pt x="903" y="305"/>
                      </a:lnTo>
                      <a:lnTo>
                        <a:pt x="910" y="327"/>
                      </a:lnTo>
                      <a:lnTo>
                        <a:pt x="916" y="350"/>
                      </a:lnTo>
                      <a:lnTo>
                        <a:pt x="921" y="371"/>
                      </a:lnTo>
                      <a:lnTo>
                        <a:pt x="926" y="395"/>
                      </a:lnTo>
                      <a:lnTo>
                        <a:pt x="928" y="418"/>
                      </a:lnTo>
                      <a:lnTo>
                        <a:pt x="931" y="441"/>
                      </a:lnTo>
                      <a:lnTo>
                        <a:pt x="931" y="465"/>
                      </a:lnTo>
                      <a:lnTo>
                        <a:pt x="931" y="489"/>
                      </a:lnTo>
                      <a:lnTo>
                        <a:pt x="928" y="513"/>
                      </a:lnTo>
                      <a:lnTo>
                        <a:pt x="926" y="537"/>
                      </a:lnTo>
                      <a:lnTo>
                        <a:pt x="921" y="559"/>
                      </a:lnTo>
                      <a:lnTo>
                        <a:pt x="916" y="582"/>
                      </a:lnTo>
                      <a:lnTo>
                        <a:pt x="910" y="604"/>
                      </a:lnTo>
                      <a:lnTo>
                        <a:pt x="903" y="625"/>
                      </a:lnTo>
                      <a:lnTo>
                        <a:pt x="895" y="647"/>
                      </a:lnTo>
                      <a:lnTo>
                        <a:pt x="885" y="667"/>
                      </a:lnTo>
                      <a:lnTo>
                        <a:pt x="875" y="687"/>
                      </a:lnTo>
                      <a:lnTo>
                        <a:pt x="864" y="706"/>
                      </a:lnTo>
                      <a:lnTo>
                        <a:pt x="852" y="725"/>
                      </a:lnTo>
                      <a:lnTo>
                        <a:pt x="839" y="744"/>
                      </a:lnTo>
                      <a:lnTo>
                        <a:pt x="825" y="761"/>
                      </a:lnTo>
                      <a:lnTo>
                        <a:pt x="810" y="778"/>
                      </a:lnTo>
                      <a:lnTo>
                        <a:pt x="795" y="794"/>
                      </a:lnTo>
                      <a:lnTo>
                        <a:pt x="778" y="810"/>
                      </a:lnTo>
                      <a:lnTo>
                        <a:pt x="761" y="824"/>
                      </a:lnTo>
                      <a:lnTo>
                        <a:pt x="745" y="839"/>
                      </a:lnTo>
                      <a:lnTo>
                        <a:pt x="726" y="852"/>
                      </a:lnTo>
                      <a:lnTo>
                        <a:pt x="706" y="864"/>
                      </a:lnTo>
                      <a:lnTo>
                        <a:pt x="687" y="874"/>
                      </a:lnTo>
                      <a:lnTo>
                        <a:pt x="667" y="885"/>
                      </a:lnTo>
                      <a:lnTo>
                        <a:pt x="647" y="895"/>
                      </a:lnTo>
                      <a:lnTo>
                        <a:pt x="625" y="903"/>
                      </a:lnTo>
                      <a:lnTo>
                        <a:pt x="604" y="910"/>
                      </a:lnTo>
                      <a:lnTo>
                        <a:pt x="582" y="916"/>
                      </a:lnTo>
                      <a:lnTo>
                        <a:pt x="560" y="921"/>
                      </a:lnTo>
                      <a:lnTo>
                        <a:pt x="537" y="926"/>
                      </a:lnTo>
                      <a:lnTo>
                        <a:pt x="513" y="928"/>
                      </a:lnTo>
                      <a:lnTo>
                        <a:pt x="489" y="930"/>
                      </a:lnTo>
                      <a:lnTo>
                        <a:pt x="465" y="930"/>
                      </a:lnTo>
                      <a:lnTo>
                        <a:pt x="442" y="930"/>
                      </a:lnTo>
                      <a:lnTo>
                        <a:pt x="418" y="928"/>
                      </a:lnTo>
                      <a:lnTo>
                        <a:pt x="395" y="926"/>
                      </a:lnTo>
                      <a:lnTo>
                        <a:pt x="371" y="921"/>
                      </a:lnTo>
                      <a:lnTo>
                        <a:pt x="350" y="916"/>
                      </a:lnTo>
                      <a:lnTo>
                        <a:pt x="327" y="910"/>
                      </a:lnTo>
                      <a:lnTo>
                        <a:pt x="306" y="903"/>
                      </a:lnTo>
                      <a:lnTo>
                        <a:pt x="284" y="895"/>
                      </a:lnTo>
                      <a:lnTo>
                        <a:pt x="264" y="885"/>
                      </a:lnTo>
                      <a:lnTo>
                        <a:pt x="244" y="874"/>
                      </a:lnTo>
                      <a:lnTo>
                        <a:pt x="224" y="864"/>
                      </a:lnTo>
                      <a:lnTo>
                        <a:pt x="205" y="852"/>
                      </a:lnTo>
                      <a:lnTo>
                        <a:pt x="187" y="839"/>
                      </a:lnTo>
                      <a:lnTo>
                        <a:pt x="170" y="824"/>
                      </a:lnTo>
                      <a:lnTo>
                        <a:pt x="153" y="810"/>
                      </a:lnTo>
                      <a:lnTo>
                        <a:pt x="136" y="794"/>
                      </a:lnTo>
                      <a:lnTo>
                        <a:pt x="121" y="778"/>
                      </a:lnTo>
                      <a:lnTo>
                        <a:pt x="106" y="761"/>
                      </a:lnTo>
                      <a:lnTo>
                        <a:pt x="93" y="744"/>
                      </a:lnTo>
                      <a:lnTo>
                        <a:pt x="80" y="725"/>
                      </a:lnTo>
                      <a:lnTo>
                        <a:pt x="67" y="706"/>
                      </a:lnTo>
                      <a:lnTo>
                        <a:pt x="56" y="687"/>
                      </a:lnTo>
                      <a:lnTo>
                        <a:pt x="45" y="667"/>
                      </a:lnTo>
                      <a:lnTo>
                        <a:pt x="37" y="647"/>
                      </a:lnTo>
                      <a:lnTo>
                        <a:pt x="29" y="625"/>
                      </a:lnTo>
                      <a:lnTo>
                        <a:pt x="22" y="604"/>
                      </a:lnTo>
                      <a:lnTo>
                        <a:pt x="14" y="582"/>
                      </a:lnTo>
                      <a:lnTo>
                        <a:pt x="10" y="559"/>
                      </a:lnTo>
                      <a:lnTo>
                        <a:pt x="6" y="537"/>
                      </a:lnTo>
                      <a:lnTo>
                        <a:pt x="3" y="513"/>
                      </a:lnTo>
                      <a:lnTo>
                        <a:pt x="1" y="489"/>
                      </a:lnTo>
                      <a:lnTo>
                        <a:pt x="0" y="465"/>
                      </a:lnTo>
                      <a:lnTo>
                        <a:pt x="1" y="441"/>
                      </a:lnTo>
                      <a:lnTo>
                        <a:pt x="3" y="418"/>
                      </a:lnTo>
                      <a:lnTo>
                        <a:pt x="6" y="395"/>
                      </a:lnTo>
                      <a:lnTo>
                        <a:pt x="10" y="371"/>
                      </a:lnTo>
                      <a:lnTo>
                        <a:pt x="14" y="350"/>
                      </a:lnTo>
                      <a:lnTo>
                        <a:pt x="22" y="327"/>
                      </a:lnTo>
                      <a:lnTo>
                        <a:pt x="29" y="305"/>
                      </a:lnTo>
                      <a:lnTo>
                        <a:pt x="37" y="284"/>
                      </a:lnTo>
                      <a:lnTo>
                        <a:pt x="45" y="264"/>
                      </a:lnTo>
                      <a:lnTo>
                        <a:pt x="56" y="243"/>
                      </a:lnTo>
                      <a:lnTo>
                        <a:pt x="67" y="224"/>
                      </a:lnTo>
                      <a:lnTo>
                        <a:pt x="80" y="205"/>
                      </a:lnTo>
                      <a:lnTo>
                        <a:pt x="93" y="187"/>
                      </a:lnTo>
                      <a:lnTo>
                        <a:pt x="106" y="169"/>
                      </a:lnTo>
                      <a:lnTo>
                        <a:pt x="121" y="153"/>
                      </a:lnTo>
                      <a:lnTo>
                        <a:pt x="136" y="136"/>
                      </a:lnTo>
                      <a:lnTo>
                        <a:pt x="153" y="120"/>
                      </a:lnTo>
                      <a:lnTo>
                        <a:pt x="170" y="106"/>
                      </a:lnTo>
                      <a:lnTo>
                        <a:pt x="187" y="93"/>
                      </a:lnTo>
                      <a:lnTo>
                        <a:pt x="205" y="80"/>
                      </a:lnTo>
                      <a:lnTo>
                        <a:pt x="224" y="67"/>
                      </a:lnTo>
                      <a:lnTo>
                        <a:pt x="244" y="56"/>
                      </a:lnTo>
                      <a:lnTo>
                        <a:pt x="264" y="45"/>
                      </a:lnTo>
                      <a:lnTo>
                        <a:pt x="284" y="37"/>
                      </a:lnTo>
                      <a:lnTo>
                        <a:pt x="306" y="29"/>
                      </a:lnTo>
                      <a:lnTo>
                        <a:pt x="327" y="21"/>
                      </a:lnTo>
                      <a:lnTo>
                        <a:pt x="350" y="14"/>
                      </a:lnTo>
                      <a:lnTo>
                        <a:pt x="371" y="10"/>
                      </a:lnTo>
                      <a:lnTo>
                        <a:pt x="395" y="5"/>
                      </a:lnTo>
                      <a:lnTo>
                        <a:pt x="418" y="2"/>
                      </a:lnTo>
                      <a:lnTo>
                        <a:pt x="442" y="1"/>
                      </a:lnTo>
                      <a:lnTo>
                        <a:pt x="465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d-ID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158" name="Freeform 53"/>
                <p:cNvSpPr>
                  <a:spLocks/>
                </p:cNvSpPr>
                <p:nvPr/>
              </p:nvSpPr>
              <p:spPr bwMode="auto">
                <a:xfrm>
                  <a:off x="1696581" y="2133053"/>
                  <a:ext cx="118457" cy="146199"/>
                </a:xfrm>
                <a:custGeom>
                  <a:avLst/>
                  <a:gdLst/>
                  <a:ahLst/>
                  <a:cxnLst>
                    <a:cxn ang="0">
                      <a:pos x="0" y="1581"/>
                    </a:cxn>
                    <a:cxn ang="0">
                      <a:pos x="2" y="1420"/>
                    </a:cxn>
                    <a:cxn ang="0">
                      <a:pos x="7" y="1263"/>
                    </a:cxn>
                    <a:cxn ang="0">
                      <a:pos x="17" y="1111"/>
                    </a:cxn>
                    <a:cxn ang="0">
                      <a:pos x="30" y="966"/>
                    </a:cxn>
                    <a:cxn ang="0">
                      <a:pos x="48" y="828"/>
                    </a:cxn>
                    <a:cxn ang="0">
                      <a:pos x="70" y="698"/>
                    </a:cxn>
                    <a:cxn ang="0">
                      <a:pos x="98" y="576"/>
                    </a:cxn>
                    <a:cxn ang="0">
                      <a:pos x="131" y="463"/>
                    </a:cxn>
                    <a:cxn ang="0">
                      <a:pos x="171" y="361"/>
                    </a:cxn>
                    <a:cxn ang="0">
                      <a:pos x="216" y="269"/>
                    </a:cxn>
                    <a:cxn ang="0">
                      <a:pos x="268" y="191"/>
                    </a:cxn>
                    <a:cxn ang="0">
                      <a:pos x="327" y="124"/>
                    </a:cxn>
                    <a:cxn ang="0">
                      <a:pos x="394" y="71"/>
                    </a:cxn>
                    <a:cxn ang="0">
                      <a:pos x="468" y="32"/>
                    </a:cxn>
                    <a:cxn ang="0">
                      <a:pos x="550" y="8"/>
                    </a:cxn>
                    <a:cxn ang="0">
                      <a:pos x="639" y="0"/>
                    </a:cxn>
                    <a:cxn ang="0">
                      <a:pos x="730" y="8"/>
                    </a:cxn>
                    <a:cxn ang="0">
                      <a:pos x="811" y="32"/>
                    </a:cxn>
                    <a:cxn ang="0">
                      <a:pos x="885" y="71"/>
                    </a:cxn>
                    <a:cxn ang="0">
                      <a:pos x="952" y="124"/>
                    </a:cxn>
                    <a:cxn ang="0">
                      <a:pos x="1010" y="191"/>
                    </a:cxn>
                    <a:cxn ang="0">
                      <a:pos x="1063" y="269"/>
                    </a:cxn>
                    <a:cxn ang="0">
                      <a:pos x="1108" y="361"/>
                    </a:cxn>
                    <a:cxn ang="0">
                      <a:pos x="1148" y="463"/>
                    </a:cxn>
                    <a:cxn ang="0">
                      <a:pos x="1181" y="576"/>
                    </a:cxn>
                    <a:cxn ang="0">
                      <a:pos x="1210" y="698"/>
                    </a:cxn>
                    <a:cxn ang="0">
                      <a:pos x="1232" y="828"/>
                    </a:cxn>
                    <a:cxn ang="0">
                      <a:pos x="1249" y="966"/>
                    </a:cxn>
                    <a:cxn ang="0">
                      <a:pos x="1262" y="1111"/>
                    </a:cxn>
                    <a:cxn ang="0">
                      <a:pos x="1272" y="1263"/>
                    </a:cxn>
                    <a:cxn ang="0">
                      <a:pos x="1277" y="1420"/>
                    </a:cxn>
                    <a:cxn ang="0">
                      <a:pos x="1279" y="1581"/>
                    </a:cxn>
                  </a:cxnLst>
                  <a:rect l="0" t="0" r="r" b="b"/>
                  <a:pathLst>
                    <a:path w="1279" h="1581">
                      <a:moveTo>
                        <a:pt x="639" y="1581"/>
                      </a:moveTo>
                      <a:lnTo>
                        <a:pt x="0" y="1581"/>
                      </a:lnTo>
                      <a:lnTo>
                        <a:pt x="1" y="1500"/>
                      </a:lnTo>
                      <a:lnTo>
                        <a:pt x="2" y="1420"/>
                      </a:lnTo>
                      <a:lnTo>
                        <a:pt x="5" y="1340"/>
                      </a:lnTo>
                      <a:lnTo>
                        <a:pt x="7" y="1263"/>
                      </a:lnTo>
                      <a:lnTo>
                        <a:pt x="12" y="1187"/>
                      </a:lnTo>
                      <a:lnTo>
                        <a:pt x="17" y="1111"/>
                      </a:lnTo>
                      <a:lnTo>
                        <a:pt x="23" y="1038"/>
                      </a:lnTo>
                      <a:lnTo>
                        <a:pt x="30" y="966"/>
                      </a:lnTo>
                      <a:lnTo>
                        <a:pt x="38" y="896"/>
                      </a:lnTo>
                      <a:lnTo>
                        <a:pt x="48" y="828"/>
                      </a:lnTo>
                      <a:lnTo>
                        <a:pt x="58" y="762"/>
                      </a:lnTo>
                      <a:lnTo>
                        <a:pt x="70" y="698"/>
                      </a:lnTo>
                      <a:lnTo>
                        <a:pt x="83" y="636"/>
                      </a:lnTo>
                      <a:lnTo>
                        <a:pt x="98" y="576"/>
                      </a:lnTo>
                      <a:lnTo>
                        <a:pt x="113" y="517"/>
                      </a:lnTo>
                      <a:lnTo>
                        <a:pt x="131" y="463"/>
                      </a:lnTo>
                      <a:lnTo>
                        <a:pt x="150" y="410"/>
                      </a:lnTo>
                      <a:lnTo>
                        <a:pt x="171" y="361"/>
                      </a:lnTo>
                      <a:lnTo>
                        <a:pt x="192" y="313"/>
                      </a:lnTo>
                      <a:lnTo>
                        <a:pt x="216" y="269"/>
                      </a:lnTo>
                      <a:lnTo>
                        <a:pt x="241" y="229"/>
                      </a:lnTo>
                      <a:lnTo>
                        <a:pt x="268" y="191"/>
                      </a:lnTo>
                      <a:lnTo>
                        <a:pt x="297" y="156"/>
                      </a:lnTo>
                      <a:lnTo>
                        <a:pt x="327" y="124"/>
                      </a:lnTo>
                      <a:lnTo>
                        <a:pt x="359" y="95"/>
                      </a:lnTo>
                      <a:lnTo>
                        <a:pt x="394" y="71"/>
                      </a:lnTo>
                      <a:lnTo>
                        <a:pt x="429" y="50"/>
                      </a:lnTo>
                      <a:lnTo>
                        <a:pt x="468" y="32"/>
                      </a:lnTo>
                      <a:lnTo>
                        <a:pt x="507" y="18"/>
                      </a:lnTo>
                      <a:lnTo>
                        <a:pt x="550" y="8"/>
                      </a:lnTo>
                      <a:lnTo>
                        <a:pt x="593" y="2"/>
                      </a:lnTo>
                      <a:lnTo>
                        <a:pt x="639" y="0"/>
                      </a:lnTo>
                      <a:lnTo>
                        <a:pt x="686" y="2"/>
                      </a:lnTo>
                      <a:lnTo>
                        <a:pt x="730" y="8"/>
                      </a:lnTo>
                      <a:lnTo>
                        <a:pt x="772" y="18"/>
                      </a:lnTo>
                      <a:lnTo>
                        <a:pt x="811" y="32"/>
                      </a:lnTo>
                      <a:lnTo>
                        <a:pt x="849" y="50"/>
                      </a:lnTo>
                      <a:lnTo>
                        <a:pt x="885" y="71"/>
                      </a:lnTo>
                      <a:lnTo>
                        <a:pt x="920" y="95"/>
                      </a:lnTo>
                      <a:lnTo>
                        <a:pt x="952" y="124"/>
                      </a:lnTo>
                      <a:lnTo>
                        <a:pt x="982" y="156"/>
                      </a:lnTo>
                      <a:lnTo>
                        <a:pt x="1010" y="191"/>
                      </a:lnTo>
                      <a:lnTo>
                        <a:pt x="1038" y="229"/>
                      </a:lnTo>
                      <a:lnTo>
                        <a:pt x="1063" y="269"/>
                      </a:lnTo>
                      <a:lnTo>
                        <a:pt x="1087" y="313"/>
                      </a:lnTo>
                      <a:lnTo>
                        <a:pt x="1108" y="361"/>
                      </a:lnTo>
                      <a:lnTo>
                        <a:pt x="1129" y="410"/>
                      </a:lnTo>
                      <a:lnTo>
                        <a:pt x="1148" y="463"/>
                      </a:lnTo>
                      <a:lnTo>
                        <a:pt x="1166" y="517"/>
                      </a:lnTo>
                      <a:lnTo>
                        <a:pt x="1181" y="576"/>
                      </a:lnTo>
                      <a:lnTo>
                        <a:pt x="1195" y="636"/>
                      </a:lnTo>
                      <a:lnTo>
                        <a:pt x="1210" y="698"/>
                      </a:lnTo>
                      <a:lnTo>
                        <a:pt x="1222" y="762"/>
                      </a:lnTo>
                      <a:lnTo>
                        <a:pt x="1232" y="828"/>
                      </a:lnTo>
                      <a:lnTo>
                        <a:pt x="1241" y="896"/>
                      </a:lnTo>
                      <a:lnTo>
                        <a:pt x="1249" y="966"/>
                      </a:lnTo>
                      <a:lnTo>
                        <a:pt x="1256" y="1038"/>
                      </a:lnTo>
                      <a:lnTo>
                        <a:pt x="1262" y="1111"/>
                      </a:lnTo>
                      <a:lnTo>
                        <a:pt x="1268" y="1187"/>
                      </a:lnTo>
                      <a:lnTo>
                        <a:pt x="1272" y="1263"/>
                      </a:lnTo>
                      <a:lnTo>
                        <a:pt x="1275" y="1340"/>
                      </a:lnTo>
                      <a:lnTo>
                        <a:pt x="1277" y="1420"/>
                      </a:lnTo>
                      <a:lnTo>
                        <a:pt x="1278" y="1500"/>
                      </a:lnTo>
                      <a:lnTo>
                        <a:pt x="1279" y="1581"/>
                      </a:lnTo>
                      <a:lnTo>
                        <a:pt x="639" y="1581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d-ID">
                    <a:solidFill>
                      <a:schemeClr val="lt1"/>
                    </a:solidFill>
                  </a:endParaRPr>
                </a:p>
              </p:txBody>
            </p:sp>
          </p:grpSp>
          <p:sp>
            <p:nvSpPr>
              <p:cNvPr id="147" name="Freeform 55"/>
              <p:cNvSpPr>
                <a:spLocks noEditPoints="1"/>
              </p:cNvSpPr>
              <p:nvPr/>
            </p:nvSpPr>
            <p:spPr bwMode="auto">
              <a:xfrm>
                <a:off x="440074" y="3950939"/>
                <a:ext cx="437221" cy="48876"/>
              </a:xfrm>
              <a:custGeom>
                <a:avLst/>
                <a:gdLst/>
                <a:ahLst/>
                <a:cxnLst>
                  <a:cxn ang="0">
                    <a:pos x="6380" y="0"/>
                  </a:cxn>
                  <a:cxn ang="0">
                    <a:pos x="6401" y="2"/>
                  </a:cxn>
                  <a:cxn ang="0">
                    <a:pos x="6420" y="8"/>
                  </a:cxn>
                  <a:cxn ang="0">
                    <a:pos x="6438" y="18"/>
                  </a:cxn>
                  <a:cxn ang="0">
                    <a:pos x="6452" y="31"/>
                  </a:cxn>
                  <a:cxn ang="0">
                    <a:pos x="6465" y="45"/>
                  </a:cxn>
                  <a:cxn ang="0">
                    <a:pos x="6475" y="63"/>
                  </a:cxn>
                  <a:cxn ang="0">
                    <a:pos x="6480" y="82"/>
                  </a:cxn>
                  <a:cxn ang="0">
                    <a:pos x="6482" y="103"/>
                  </a:cxn>
                  <a:cxn ang="0">
                    <a:pos x="6482" y="641"/>
                  </a:cxn>
                  <a:cxn ang="0">
                    <a:pos x="6477" y="660"/>
                  </a:cxn>
                  <a:cxn ang="0">
                    <a:pos x="6470" y="679"/>
                  </a:cxn>
                  <a:cxn ang="0">
                    <a:pos x="6459" y="694"/>
                  </a:cxn>
                  <a:cxn ang="0">
                    <a:pos x="6445" y="709"/>
                  </a:cxn>
                  <a:cxn ang="0">
                    <a:pos x="6429" y="719"/>
                  </a:cxn>
                  <a:cxn ang="0">
                    <a:pos x="6410" y="728"/>
                  </a:cxn>
                  <a:cxn ang="0">
                    <a:pos x="6390" y="731"/>
                  </a:cxn>
                  <a:cxn ang="0">
                    <a:pos x="101" y="731"/>
                  </a:cxn>
                  <a:cxn ang="0">
                    <a:pos x="81" y="730"/>
                  </a:cxn>
                  <a:cxn ang="0">
                    <a:pos x="62" y="724"/>
                  </a:cxn>
                  <a:cxn ang="0">
                    <a:pos x="44" y="715"/>
                  </a:cxn>
                  <a:cxn ang="0">
                    <a:pos x="29" y="701"/>
                  </a:cxn>
                  <a:cxn ang="0">
                    <a:pos x="16" y="687"/>
                  </a:cxn>
                  <a:cxn ang="0">
                    <a:pos x="7" y="669"/>
                  </a:cxn>
                  <a:cxn ang="0">
                    <a:pos x="1" y="650"/>
                  </a:cxn>
                  <a:cxn ang="0">
                    <a:pos x="0" y="630"/>
                  </a:cxn>
                  <a:cxn ang="0">
                    <a:pos x="0" y="92"/>
                  </a:cxn>
                  <a:cxn ang="0">
                    <a:pos x="4" y="73"/>
                  </a:cxn>
                  <a:cxn ang="0">
                    <a:pos x="11" y="54"/>
                  </a:cxn>
                  <a:cxn ang="0">
                    <a:pos x="22" y="38"/>
                  </a:cxn>
                  <a:cxn ang="0">
                    <a:pos x="37" y="24"/>
                  </a:cxn>
                  <a:cxn ang="0">
                    <a:pos x="52" y="13"/>
                  </a:cxn>
                  <a:cxn ang="0">
                    <a:pos x="71" y="5"/>
                  </a:cxn>
                  <a:cxn ang="0">
                    <a:pos x="90" y="1"/>
                  </a:cxn>
                  <a:cxn ang="0">
                    <a:pos x="6278" y="205"/>
                  </a:cxn>
                  <a:cxn ang="0">
                    <a:pos x="204" y="527"/>
                  </a:cxn>
                  <a:cxn ang="0">
                    <a:pos x="6278" y="205"/>
                  </a:cxn>
                </a:cxnLst>
                <a:rect l="0" t="0" r="r" b="b"/>
                <a:pathLst>
                  <a:path w="6482" h="731">
                    <a:moveTo>
                      <a:pt x="101" y="0"/>
                    </a:moveTo>
                    <a:lnTo>
                      <a:pt x="6380" y="0"/>
                    </a:lnTo>
                    <a:lnTo>
                      <a:pt x="6390" y="1"/>
                    </a:lnTo>
                    <a:lnTo>
                      <a:pt x="6401" y="2"/>
                    </a:lnTo>
                    <a:lnTo>
                      <a:pt x="6410" y="5"/>
                    </a:lnTo>
                    <a:lnTo>
                      <a:pt x="6420" y="8"/>
                    </a:lnTo>
                    <a:lnTo>
                      <a:pt x="6429" y="13"/>
                    </a:lnTo>
                    <a:lnTo>
                      <a:pt x="6438" y="18"/>
                    </a:lnTo>
                    <a:lnTo>
                      <a:pt x="6445" y="24"/>
                    </a:lnTo>
                    <a:lnTo>
                      <a:pt x="6452" y="31"/>
                    </a:lnTo>
                    <a:lnTo>
                      <a:pt x="6459" y="38"/>
                    </a:lnTo>
                    <a:lnTo>
                      <a:pt x="6465" y="45"/>
                    </a:lnTo>
                    <a:lnTo>
                      <a:pt x="6470" y="54"/>
                    </a:lnTo>
                    <a:lnTo>
                      <a:pt x="6475" y="63"/>
                    </a:lnTo>
                    <a:lnTo>
                      <a:pt x="6477" y="73"/>
                    </a:lnTo>
                    <a:lnTo>
                      <a:pt x="6480" y="82"/>
                    </a:lnTo>
                    <a:lnTo>
                      <a:pt x="6482" y="92"/>
                    </a:lnTo>
                    <a:lnTo>
                      <a:pt x="6482" y="103"/>
                    </a:lnTo>
                    <a:lnTo>
                      <a:pt x="6482" y="630"/>
                    </a:lnTo>
                    <a:lnTo>
                      <a:pt x="6482" y="641"/>
                    </a:lnTo>
                    <a:lnTo>
                      <a:pt x="6480" y="650"/>
                    </a:lnTo>
                    <a:lnTo>
                      <a:pt x="6477" y="660"/>
                    </a:lnTo>
                    <a:lnTo>
                      <a:pt x="6475" y="669"/>
                    </a:lnTo>
                    <a:lnTo>
                      <a:pt x="6470" y="679"/>
                    </a:lnTo>
                    <a:lnTo>
                      <a:pt x="6465" y="687"/>
                    </a:lnTo>
                    <a:lnTo>
                      <a:pt x="6459" y="694"/>
                    </a:lnTo>
                    <a:lnTo>
                      <a:pt x="6452" y="701"/>
                    </a:lnTo>
                    <a:lnTo>
                      <a:pt x="6445" y="709"/>
                    </a:lnTo>
                    <a:lnTo>
                      <a:pt x="6438" y="715"/>
                    </a:lnTo>
                    <a:lnTo>
                      <a:pt x="6429" y="719"/>
                    </a:lnTo>
                    <a:lnTo>
                      <a:pt x="6420" y="724"/>
                    </a:lnTo>
                    <a:lnTo>
                      <a:pt x="6410" y="728"/>
                    </a:lnTo>
                    <a:lnTo>
                      <a:pt x="6401" y="730"/>
                    </a:lnTo>
                    <a:lnTo>
                      <a:pt x="6390" y="731"/>
                    </a:lnTo>
                    <a:lnTo>
                      <a:pt x="6380" y="731"/>
                    </a:lnTo>
                    <a:lnTo>
                      <a:pt x="101" y="731"/>
                    </a:lnTo>
                    <a:lnTo>
                      <a:pt x="90" y="731"/>
                    </a:lnTo>
                    <a:lnTo>
                      <a:pt x="81" y="730"/>
                    </a:lnTo>
                    <a:lnTo>
                      <a:pt x="71" y="728"/>
                    </a:lnTo>
                    <a:lnTo>
                      <a:pt x="62" y="724"/>
                    </a:lnTo>
                    <a:lnTo>
                      <a:pt x="52" y="719"/>
                    </a:lnTo>
                    <a:lnTo>
                      <a:pt x="44" y="715"/>
                    </a:lnTo>
                    <a:lnTo>
                      <a:pt x="37" y="709"/>
                    </a:lnTo>
                    <a:lnTo>
                      <a:pt x="29" y="701"/>
                    </a:lnTo>
                    <a:lnTo>
                      <a:pt x="22" y="694"/>
                    </a:lnTo>
                    <a:lnTo>
                      <a:pt x="16" y="687"/>
                    </a:lnTo>
                    <a:lnTo>
                      <a:pt x="11" y="679"/>
                    </a:lnTo>
                    <a:lnTo>
                      <a:pt x="7" y="669"/>
                    </a:lnTo>
                    <a:lnTo>
                      <a:pt x="4" y="660"/>
                    </a:lnTo>
                    <a:lnTo>
                      <a:pt x="1" y="650"/>
                    </a:lnTo>
                    <a:lnTo>
                      <a:pt x="0" y="641"/>
                    </a:lnTo>
                    <a:lnTo>
                      <a:pt x="0" y="630"/>
                    </a:lnTo>
                    <a:lnTo>
                      <a:pt x="0" y="103"/>
                    </a:lnTo>
                    <a:lnTo>
                      <a:pt x="0" y="92"/>
                    </a:lnTo>
                    <a:lnTo>
                      <a:pt x="1" y="82"/>
                    </a:lnTo>
                    <a:lnTo>
                      <a:pt x="4" y="73"/>
                    </a:lnTo>
                    <a:lnTo>
                      <a:pt x="7" y="63"/>
                    </a:lnTo>
                    <a:lnTo>
                      <a:pt x="11" y="54"/>
                    </a:lnTo>
                    <a:lnTo>
                      <a:pt x="16" y="45"/>
                    </a:lnTo>
                    <a:lnTo>
                      <a:pt x="22" y="38"/>
                    </a:lnTo>
                    <a:lnTo>
                      <a:pt x="29" y="31"/>
                    </a:lnTo>
                    <a:lnTo>
                      <a:pt x="37" y="24"/>
                    </a:lnTo>
                    <a:lnTo>
                      <a:pt x="44" y="18"/>
                    </a:lnTo>
                    <a:lnTo>
                      <a:pt x="52" y="13"/>
                    </a:lnTo>
                    <a:lnTo>
                      <a:pt x="62" y="8"/>
                    </a:lnTo>
                    <a:lnTo>
                      <a:pt x="71" y="5"/>
                    </a:lnTo>
                    <a:lnTo>
                      <a:pt x="81" y="2"/>
                    </a:lnTo>
                    <a:lnTo>
                      <a:pt x="90" y="1"/>
                    </a:lnTo>
                    <a:lnTo>
                      <a:pt x="101" y="0"/>
                    </a:lnTo>
                    <a:close/>
                    <a:moveTo>
                      <a:pt x="6278" y="205"/>
                    </a:moveTo>
                    <a:lnTo>
                      <a:pt x="204" y="205"/>
                    </a:lnTo>
                    <a:lnTo>
                      <a:pt x="204" y="527"/>
                    </a:lnTo>
                    <a:lnTo>
                      <a:pt x="6278" y="527"/>
                    </a:lnTo>
                    <a:lnTo>
                      <a:pt x="6278" y="205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48" name="Freeform 57"/>
              <p:cNvSpPr>
                <a:spLocks noEditPoints="1"/>
              </p:cNvSpPr>
              <p:nvPr/>
            </p:nvSpPr>
            <p:spPr bwMode="auto">
              <a:xfrm>
                <a:off x="441699" y="3724478"/>
                <a:ext cx="433972" cy="241123"/>
              </a:xfrm>
              <a:custGeom>
                <a:avLst/>
                <a:gdLst/>
                <a:ahLst/>
                <a:cxnLst>
                  <a:cxn ang="0">
                    <a:pos x="4896" y="0"/>
                  </a:cxn>
                  <a:cxn ang="0">
                    <a:pos x="4911" y="2"/>
                  </a:cxn>
                  <a:cxn ang="0">
                    <a:pos x="4927" y="6"/>
                  </a:cxn>
                  <a:cxn ang="0">
                    <a:pos x="4942" y="12"/>
                  </a:cxn>
                  <a:cxn ang="0">
                    <a:pos x="4955" y="20"/>
                  </a:cxn>
                  <a:cxn ang="0">
                    <a:pos x="4977" y="41"/>
                  </a:cxn>
                  <a:cxn ang="0">
                    <a:pos x="4985" y="55"/>
                  </a:cxn>
                  <a:cxn ang="0">
                    <a:pos x="4991" y="69"/>
                  </a:cxn>
                  <a:cxn ang="0">
                    <a:pos x="6426" y="3429"/>
                  </a:cxn>
                  <a:cxn ang="0">
                    <a:pos x="6432" y="3449"/>
                  </a:cxn>
                  <a:cxn ang="0">
                    <a:pos x="6435" y="3470"/>
                  </a:cxn>
                  <a:cxn ang="0">
                    <a:pos x="6434" y="3489"/>
                  </a:cxn>
                  <a:cxn ang="0">
                    <a:pos x="6428" y="3508"/>
                  </a:cxn>
                  <a:cxn ang="0">
                    <a:pos x="6418" y="3525"/>
                  </a:cxn>
                  <a:cxn ang="0">
                    <a:pos x="6406" y="3540"/>
                  </a:cxn>
                  <a:cxn ang="0">
                    <a:pos x="6391" y="3553"/>
                  </a:cxn>
                  <a:cxn ang="0">
                    <a:pos x="6373" y="3564"/>
                  </a:cxn>
                  <a:cxn ang="0">
                    <a:pos x="6352" y="3570"/>
                  </a:cxn>
                  <a:cxn ang="0">
                    <a:pos x="6331" y="3571"/>
                  </a:cxn>
                  <a:cxn ang="0">
                    <a:pos x="92" y="3571"/>
                  </a:cxn>
                  <a:cxn ang="0">
                    <a:pos x="72" y="3568"/>
                  </a:cxn>
                  <a:cxn ang="0">
                    <a:pos x="54" y="3559"/>
                  </a:cxn>
                  <a:cxn ang="0">
                    <a:pos x="37" y="3548"/>
                  </a:cxn>
                  <a:cxn ang="0">
                    <a:pos x="23" y="3534"/>
                  </a:cxn>
                  <a:cxn ang="0">
                    <a:pos x="12" y="3519"/>
                  </a:cxn>
                  <a:cxn ang="0">
                    <a:pos x="5" y="3500"/>
                  </a:cxn>
                  <a:cxn ang="0">
                    <a:pos x="0" y="3480"/>
                  </a:cxn>
                  <a:cxn ang="0">
                    <a:pos x="2" y="3457"/>
                  </a:cxn>
                  <a:cxn ang="0">
                    <a:pos x="8" y="3432"/>
                  </a:cxn>
                  <a:cxn ang="0">
                    <a:pos x="1543" y="60"/>
                  </a:cxn>
                  <a:cxn ang="0">
                    <a:pos x="1550" y="46"/>
                  </a:cxn>
                  <a:cxn ang="0">
                    <a:pos x="1571" y="23"/>
                  </a:cxn>
                  <a:cxn ang="0">
                    <a:pos x="1596" y="9"/>
                  </a:cxn>
                  <a:cxn ang="0">
                    <a:pos x="1623" y="1"/>
                  </a:cxn>
                  <a:cxn ang="0">
                    <a:pos x="4828" y="205"/>
                  </a:cxn>
                  <a:cxn ang="0">
                    <a:pos x="261" y="3367"/>
                  </a:cxn>
                  <a:cxn ang="0">
                    <a:pos x="4828" y="205"/>
                  </a:cxn>
                </a:cxnLst>
                <a:rect l="0" t="0" r="r" b="b"/>
                <a:pathLst>
                  <a:path w="6435" h="3571">
                    <a:moveTo>
                      <a:pt x="1637" y="0"/>
                    </a:moveTo>
                    <a:lnTo>
                      <a:pt x="4896" y="0"/>
                    </a:lnTo>
                    <a:lnTo>
                      <a:pt x="4903" y="1"/>
                    </a:lnTo>
                    <a:lnTo>
                      <a:pt x="4911" y="2"/>
                    </a:lnTo>
                    <a:lnTo>
                      <a:pt x="4920" y="3"/>
                    </a:lnTo>
                    <a:lnTo>
                      <a:pt x="4927" y="6"/>
                    </a:lnTo>
                    <a:lnTo>
                      <a:pt x="4935" y="8"/>
                    </a:lnTo>
                    <a:lnTo>
                      <a:pt x="4942" y="12"/>
                    </a:lnTo>
                    <a:lnTo>
                      <a:pt x="4948" y="15"/>
                    </a:lnTo>
                    <a:lnTo>
                      <a:pt x="4955" y="20"/>
                    </a:lnTo>
                    <a:lnTo>
                      <a:pt x="4967" y="29"/>
                    </a:lnTo>
                    <a:lnTo>
                      <a:pt x="4977" y="41"/>
                    </a:lnTo>
                    <a:lnTo>
                      <a:pt x="4982" y="47"/>
                    </a:lnTo>
                    <a:lnTo>
                      <a:pt x="4985" y="55"/>
                    </a:lnTo>
                    <a:lnTo>
                      <a:pt x="4989" y="62"/>
                    </a:lnTo>
                    <a:lnTo>
                      <a:pt x="4991" y="69"/>
                    </a:lnTo>
                    <a:lnTo>
                      <a:pt x="6426" y="3429"/>
                    </a:lnTo>
                    <a:lnTo>
                      <a:pt x="6426" y="3429"/>
                    </a:lnTo>
                    <a:lnTo>
                      <a:pt x="6430" y="3440"/>
                    </a:lnTo>
                    <a:lnTo>
                      <a:pt x="6432" y="3449"/>
                    </a:lnTo>
                    <a:lnTo>
                      <a:pt x="6435" y="3459"/>
                    </a:lnTo>
                    <a:lnTo>
                      <a:pt x="6435" y="3470"/>
                    </a:lnTo>
                    <a:lnTo>
                      <a:pt x="6435" y="3479"/>
                    </a:lnTo>
                    <a:lnTo>
                      <a:pt x="6434" y="3489"/>
                    </a:lnTo>
                    <a:lnTo>
                      <a:pt x="6431" y="3498"/>
                    </a:lnTo>
                    <a:lnTo>
                      <a:pt x="6428" y="3508"/>
                    </a:lnTo>
                    <a:lnTo>
                      <a:pt x="6424" y="3516"/>
                    </a:lnTo>
                    <a:lnTo>
                      <a:pt x="6418" y="3525"/>
                    </a:lnTo>
                    <a:lnTo>
                      <a:pt x="6413" y="3533"/>
                    </a:lnTo>
                    <a:lnTo>
                      <a:pt x="6406" y="3540"/>
                    </a:lnTo>
                    <a:lnTo>
                      <a:pt x="6399" y="3547"/>
                    </a:lnTo>
                    <a:lnTo>
                      <a:pt x="6391" y="3553"/>
                    </a:lnTo>
                    <a:lnTo>
                      <a:pt x="6382" y="3559"/>
                    </a:lnTo>
                    <a:lnTo>
                      <a:pt x="6373" y="3564"/>
                    </a:lnTo>
                    <a:lnTo>
                      <a:pt x="6363" y="3568"/>
                    </a:lnTo>
                    <a:lnTo>
                      <a:pt x="6352" y="3570"/>
                    </a:lnTo>
                    <a:lnTo>
                      <a:pt x="6342" y="3571"/>
                    </a:lnTo>
                    <a:lnTo>
                      <a:pt x="6331" y="3571"/>
                    </a:lnTo>
                    <a:lnTo>
                      <a:pt x="102" y="3571"/>
                    </a:lnTo>
                    <a:lnTo>
                      <a:pt x="92" y="3571"/>
                    </a:lnTo>
                    <a:lnTo>
                      <a:pt x="82" y="3570"/>
                    </a:lnTo>
                    <a:lnTo>
                      <a:pt x="72" y="3568"/>
                    </a:lnTo>
                    <a:lnTo>
                      <a:pt x="62" y="3564"/>
                    </a:lnTo>
                    <a:lnTo>
                      <a:pt x="54" y="3559"/>
                    </a:lnTo>
                    <a:lnTo>
                      <a:pt x="45" y="3554"/>
                    </a:lnTo>
                    <a:lnTo>
                      <a:pt x="37" y="3548"/>
                    </a:lnTo>
                    <a:lnTo>
                      <a:pt x="30" y="3541"/>
                    </a:lnTo>
                    <a:lnTo>
                      <a:pt x="23" y="3534"/>
                    </a:lnTo>
                    <a:lnTo>
                      <a:pt x="17" y="3527"/>
                    </a:lnTo>
                    <a:lnTo>
                      <a:pt x="12" y="3519"/>
                    </a:lnTo>
                    <a:lnTo>
                      <a:pt x="9" y="3509"/>
                    </a:lnTo>
                    <a:lnTo>
                      <a:pt x="5" y="3500"/>
                    </a:lnTo>
                    <a:lnTo>
                      <a:pt x="3" y="3490"/>
                    </a:lnTo>
                    <a:lnTo>
                      <a:pt x="0" y="3480"/>
                    </a:lnTo>
                    <a:lnTo>
                      <a:pt x="0" y="3470"/>
                    </a:lnTo>
                    <a:lnTo>
                      <a:pt x="2" y="3457"/>
                    </a:lnTo>
                    <a:lnTo>
                      <a:pt x="4" y="3443"/>
                    </a:lnTo>
                    <a:lnTo>
                      <a:pt x="8" y="3432"/>
                    </a:lnTo>
                    <a:lnTo>
                      <a:pt x="14" y="3420"/>
                    </a:lnTo>
                    <a:lnTo>
                      <a:pt x="1543" y="60"/>
                    </a:lnTo>
                    <a:lnTo>
                      <a:pt x="1543" y="60"/>
                    </a:lnTo>
                    <a:lnTo>
                      <a:pt x="1550" y="46"/>
                    </a:lnTo>
                    <a:lnTo>
                      <a:pt x="1560" y="34"/>
                    </a:lnTo>
                    <a:lnTo>
                      <a:pt x="1571" y="23"/>
                    </a:lnTo>
                    <a:lnTo>
                      <a:pt x="1582" y="15"/>
                    </a:lnTo>
                    <a:lnTo>
                      <a:pt x="1596" y="9"/>
                    </a:lnTo>
                    <a:lnTo>
                      <a:pt x="1609" y="4"/>
                    </a:lnTo>
                    <a:lnTo>
                      <a:pt x="1623" y="1"/>
                    </a:lnTo>
                    <a:lnTo>
                      <a:pt x="1637" y="0"/>
                    </a:lnTo>
                    <a:close/>
                    <a:moveTo>
                      <a:pt x="4828" y="205"/>
                    </a:moveTo>
                    <a:lnTo>
                      <a:pt x="1702" y="205"/>
                    </a:lnTo>
                    <a:lnTo>
                      <a:pt x="261" y="3367"/>
                    </a:lnTo>
                    <a:lnTo>
                      <a:pt x="6178" y="3367"/>
                    </a:lnTo>
                    <a:lnTo>
                      <a:pt x="4828" y="205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49" name="Freeform 58"/>
              <p:cNvSpPr>
                <a:spLocks/>
              </p:cNvSpPr>
              <p:nvPr/>
            </p:nvSpPr>
            <p:spPr bwMode="auto">
              <a:xfrm>
                <a:off x="594483" y="3682119"/>
                <a:ext cx="128404" cy="128708"/>
              </a:xfrm>
              <a:custGeom>
                <a:avLst/>
                <a:gdLst/>
                <a:ahLst/>
                <a:cxnLst>
                  <a:cxn ang="0">
                    <a:pos x="1057" y="4"/>
                  </a:cxn>
                  <a:cxn ang="0">
                    <a:pos x="1198" y="29"/>
                  </a:cxn>
                  <a:cxn ang="0">
                    <a:pos x="1331" y="75"/>
                  </a:cxn>
                  <a:cxn ang="0">
                    <a:pos x="1456" y="138"/>
                  </a:cxn>
                  <a:cxn ang="0">
                    <a:pos x="1569" y="218"/>
                  </a:cxn>
                  <a:cxn ang="0">
                    <a:pos x="1668" y="313"/>
                  </a:cxn>
                  <a:cxn ang="0">
                    <a:pos x="1754" y="422"/>
                  </a:cxn>
                  <a:cxn ang="0">
                    <a:pos x="1823" y="542"/>
                  </a:cxn>
                  <a:cxn ang="0">
                    <a:pos x="1874" y="672"/>
                  </a:cxn>
                  <a:cxn ang="0">
                    <a:pos x="1907" y="812"/>
                  </a:cxn>
                  <a:cxn ang="0">
                    <a:pos x="1917" y="958"/>
                  </a:cxn>
                  <a:cxn ang="0">
                    <a:pos x="1907" y="1103"/>
                  </a:cxn>
                  <a:cxn ang="0">
                    <a:pos x="1874" y="1243"/>
                  </a:cxn>
                  <a:cxn ang="0">
                    <a:pos x="1823" y="1373"/>
                  </a:cxn>
                  <a:cxn ang="0">
                    <a:pos x="1754" y="1493"/>
                  </a:cxn>
                  <a:cxn ang="0">
                    <a:pos x="1668" y="1602"/>
                  </a:cxn>
                  <a:cxn ang="0">
                    <a:pos x="1569" y="1697"/>
                  </a:cxn>
                  <a:cxn ang="0">
                    <a:pos x="1456" y="1777"/>
                  </a:cxn>
                  <a:cxn ang="0">
                    <a:pos x="1331" y="1840"/>
                  </a:cxn>
                  <a:cxn ang="0">
                    <a:pos x="1198" y="1886"/>
                  </a:cxn>
                  <a:cxn ang="0">
                    <a:pos x="1057" y="1911"/>
                  </a:cxn>
                  <a:cxn ang="0">
                    <a:pos x="909" y="1914"/>
                  </a:cxn>
                  <a:cxn ang="0">
                    <a:pos x="766" y="1896"/>
                  </a:cxn>
                  <a:cxn ang="0">
                    <a:pos x="629" y="1858"/>
                  </a:cxn>
                  <a:cxn ang="0">
                    <a:pos x="502" y="1800"/>
                  </a:cxn>
                  <a:cxn ang="0">
                    <a:pos x="385" y="1726"/>
                  </a:cxn>
                  <a:cxn ang="0">
                    <a:pos x="280" y="1635"/>
                  </a:cxn>
                  <a:cxn ang="0">
                    <a:pos x="191" y="1531"/>
                  </a:cxn>
                  <a:cxn ang="0">
                    <a:pos x="116" y="1414"/>
                  </a:cxn>
                  <a:cxn ang="0">
                    <a:pos x="58" y="1287"/>
                  </a:cxn>
                  <a:cxn ang="0">
                    <a:pos x="19" y="1151"/>
                  </a:cxn>
                  <a:cxn ang="0">
                    <a:pos x="1" y="1006"/>
                  </a:cxn>
                  <a:cxn ang="0">
                    <a:pos x="5" y="860"/>
                  </a:cxn>
                  <a:cxn ang="0">
                    <a:pos x="30" y="718"/>
                  </a:cxn>
                  <a:cxn ang="0">
                    <a:pos x="75" y="584"/>
                  </a:cxn>
                  <a:cxn ang="0">
                    <a:pos x="138" y="460"/>
                  </a:cxn>
                  <a:cxn ang="0">
                    <a:pos x="219" y="348"/>
                  </a:cxn>
                  <a:cxn ang="0">
                    <a:pos x="314" y="248"/>
                  </a:cxn>
                  <a:cxn ang="0">
                    <a:pos x="422" y="163"/>
                  </a:cxn>
                  <a:cxn ang="0">
                    <a:pos x="543" y="94"/>
                  </a:cxn>
                  <a:cxn ang="0">
                    <a:pos x="674" y="43"/>
                  </a:cxn>
                  <a:cxn ang="0">
                    <a:pos x="812" y="10"/>
                  </a:cxn>
                  <a:cxn ang="0">
                    <a:pos x="958" y="0"/>
                  </a:cxn>
                </a:cxnLst>
                <a:rect l="0" t="0" r="r" b="b"/>
                <a:pathLst>
                  <a:path w="1917" h="1915">
                    <a:moveTo>
                      <a:pt x="958" y="0"/>
                    </a:moveTo>
                    <a:lnTo>
                      <a:pt x="1008" y="1"/>
                    </a:lnTo>
                    <a:lnTo>
                      <a:pt x="1057" y="4"/>
                    </a:lnTo>
                    <a:lnTo>
                      <a:pt x="1105" y="10"/>
                    </a:lnTo>
                    <a:lnTo>
                      <a:pt x="1151" y="19"/>
                    </a:lnTo>
                    <a:lnTo>
                      <a:pt x="1198" y="29"/>
                    </a:lnTo>
                    <a:lnTo>
                      <a:pt x="1243" y="43"/>
                    </a:lnTo>
                    <a:lnTo>
                      <a:pt x="1288" y="57"/>
                    </a:lnTo>
                    <a:lnTo>
                      <a:pt x="1331" y="75"/>
                    </a:lnTo>
                    <a:lnTo>
                      <a:pt x="1374" y="94"/>
                    </a:lnTo>
                    <a:lnTo>
                      <a:pt x="1415" y="114"/>
                    </a:lnTo>
                    <a:lnTo>
                      <a:pt x="1456" y="138"/>
                    </a:lnTo>
                    <a:lnTo>
                      <a:pt x="1495" y="163"/>
                    </a:lnTo>
                    <a:lnTo>
                      <a:pt x="1532" y="189"/>
                    </a:lnTo>
                    <a:lnTo>
                      <a:pt x="1569" y="218"/>
                    </a:lnTo>
                    <a:lnTo>
                      <a:pt x="1603" y="248"/>
                    </a:lnTo>
                    <a:lnTo>
                      <a:pt x="1637" y="280"/>
                    </a:lnTo>
                    <a:lnTo>
                      <a:pt x="1668" y="313"/>
                    </a:lnTo>
                    <a:lnTo>
                      <a:pt x="1698" y="348"/>
                    </a:lnTo>
                    <a:lnTo>
                      <a:pt x="1726" y="384"/>
                    </a:lnTo>
                    <a:lnTo>
                      <a:pt x="1754" y="422"/>
                    </a:lnTo>
                    <a:lnTo>
                      <a:pt x="1779" y="460"/>
                    </a:lnTo>
                    <a:lnTo>
                      <a:pt x="1802" y="501"/>
                    </a:lnTo>
                    <a:lnTo>
                      <a:pt x="1823" y="542"/>
                    </a:lnTo>
                    <a:lnTo>
                      <a:pt x="1842" y="584"/>
                    </a:lnTo>
                    <a:lnTo>
                      <a:pt x="1859" y="628"/>
                    </a:lnTo>
                    <a:lnTo>
                      <a:pt x="1874" y="672"/>
                    </a:lnTo>
                    <a:lnTo>
                      <a:pt x="1887" y="718"/>
                    </a:lnTo>
                    <a:lnTo>
                      <a:pt x="1898" y="764"/>
                    </a:lnTo>
                    <a:lnTo>
                      <a:pt x="1907" y="812"/>
                    </a:lnTo>
                    <a:lnTo>
                      <a:pt x="1912" y="860"/>
                    </a:lnTo>
                    <a:lnTo>
                      <a:pt x="1916" y="909"/>
                    </a:lnTo>
                    <a:lnTo>
                      <a:pt x="1917" y="958"/>
                    </a:lnTo>
                    <a:lnTo>
                      <a:pt x="1916" y="1006"/>
                    </a:lnTo>
                    <a:lnTo>
                      <a:pt x="1912" y="1055"/>
                    </a:lnTo>
                    <a:lnTo>
                      <a:pt x="1907" y="1103"/>
                    </a:lnTo>
                    <a:lnTo>
                      <a:pt x="1898" y="1151"/>
                    </a:lnTo>
                    <a:lnTo>
                      <a:pt x="1887" y="1197"/>
                    </a:lnTo>
                    <a:lnTo>
                      <a:pt x="1874" y="1243"/>
                    </a:lnTo>
                    <a:lnTo>
                      <a:pt x="1859" y="1287"/>
                    </a:lnTo>
                    <a:lnTo>
                      <a:pt x="1842" y="1331"/>
                    </a:lnTo>
                    <a:lnTo>
                      <a:pt x="1823" y="1373"/>
                    </a:lnTo>
                    <a:lnTo>
                      <a:pt x="1802" y="1414"/>
                    </a:lnTo>
                    <a:lnTo>
                      <a:pt x="1779" y="1455"/>
                    </a:lnTo>
                    <a:lnTo>
                      <a:pt x="1754" y="1493"/>
                    </a:lnTo>
                    <a:lnTo>
                      <a:pt x="1726" y="1531"/>
                    </a:lnTo>
                    <a:lnTo>
                      <a:pt x="1698" y="1567"/>
                    </a:lnTo>
                    <a:lnTo>
                      <a:pt x="1668" y="1602"/>
                    </a:lnTo>
                    <a:lnTo>
                      <a:pt x="1637" y="1635"/>
                    </a:lnTo>
                    <a:lnTo>
                      <a:pt x="1603" y="1667"/>
                    </a:lnTo>
                    <a:lnTo>
                      <a:pt x="1569" y="1697"/>
                    </a:lnTo>
                    <a:lnTo>
                      <a:pt x="1532" y="1726"/>
                    </a:lnTo>
                    <a:lnTo>
                      <a:pt x="1495" y="1752"/>
                    </a:lnTo>
                    <a:lnTo>
                      <a:pt x="1456" y="1777"/>
                    </a:lnTo>
                    <a:lnTo>
                      <a:pt x="1415" y="1800"/>
                    </a:lnTo>
                    <a:lnTo>
                      <a:pt x="1374" y="1821"/>
                    </a:lnTo>
                    <a:lnTo>
                      <a:pt x="1331" y="1840"/>
                    </a:lnTo>
                    <a:lnTo>
                      <a:pt x="1288" y="1858"/>
                    </a:lnTo>
                    <a:lnTo>
                      <a:pt x="1243" y="1872"/>
                    </a:lnTo>
                    <a:lnTo>
                      <a:pt x="1198" y="1886"/>
                    </a:lnTo>
                    <a:lnTo>
                      <a:pt x="1151" y="1896"/>
                    </a:lnTo>
                    <a:lnTo>
                      <a:pt x="1105" y="1905"/>
                    </a:lnTo>
                    <a:lnTo>
                      <a:pt x="1057" y="1911"/>
                    </a:lnTo>
                    <a:lnTo>
                      <a:pt x="1008" y="1914"/>
                    </a:lnTo>
                    <a:lnTo>
                      <a:pt x="958" y="1915"/>
                    </a:lnTo>
                    <a:lnTo>
                      <a:pt x="909" y="1914"/>
                    </a:lnTo>
                    <a:lnTo>
                      <a:pt x="860" y="1911"/>
                    </a:lnTo>
                    <a:lnTo>
                      <a:pt x="812" y="1905"/>
                    </a:lnTo>
                    <a:lnTo>
                      <a:pt x="766" y="1896"/>
                    </a:lnTo>
                    <a:lnTo>
                      <a:pt x="719" y="1886"/>
                    </a:lnTo>
                    <a:lnTo>
                      <a:pt x="674" y="1872"/>
                    </a:lnTo>
                    <a:lnTo>
                      <a:pt x="629" y="1858"/>
                    </a:lnTo>
                    <a:lnTo>
                      <a:pt x="586" y="1840"/>
                    </a:lnTo>
                    <a:lnTo>
                      <a:pt x="543" y="1821"/>
                    </a:lnTo>
                    <a:lnTo>
                      <a:pt x="502" y="1800"/>
                    </a:lnTo>
                    <a:lnTo>
                      <a:pt x="462" y="1777"/>
                    </a:lnTo>
                    <a:lnTo>
                      <a:pt x="422" y="1752"/>
                    </a:lnTo>
                    <a:lnTo>
                      <a:pt x="385" y="1726"/>
                    </a:lnTo>
                    <a:lnTo>
                      <a:pt x="348" y="1697"/>
                    </a:lnTo>
                    <a:lnTo>
                      <a:pt x="314" y="1667"/>
                    </a:lnTo>
                    <a:lnTo>
                      <a:pt x="280" y="1635"/>
                    </a:lnTo>
                    <a:lnTo>
                      <a:pt x="249" y="1602"/>
                    </a:lnTo>
                    <a:lnTo>
                      <a:pt x="219" y="1567"/>
                    </a:lnTo>
                    <a:lnTo>
                      <a:pt x="191" y="1531"/>
                    </a:lnTo>
                    <a:lnTo>
                      <a:pt x="163" y="1493"/>
                    </a:lnTo>
                    <a:lnTo>
                      <a:pt x="138" y="1455"/>
                    </a:lnTo>
                    <a:lnTo>
                      <a:pt x="116" y="1414"/>
                    </a:lnTo>
                    <a:lnTo>
                      <a:pt x="94" y="1373"/>
                    </a:lnTo>
                    <a:lnTo>
                      <a:pt x="75" y="1331"/>
                    </a:lnTo>
                    <a:lnTo>
                      <a:pt x="58" y="1287"/>
                    </a:lnTo>
                    <a:lnTo>
                      <a:pt x="43" y="1243"/>
                    </a:lnTo>
                    <a:lnTo>
                      <a:pt x="30" y="1197"/>
                    </a:lnTo>
                    <a:lnTo>
                      <a:pt x="19" y="1151"/>
                    </a:lnTo>
                    <a:lnTo>
                      <a:pt x="11" y="1103"/>
                    </a:lnTo>
                    <a:lnTo>
                      <a:pt x="5" y="1055"/>
                    </a:lnTo>
                    <a:lnTo>
                      <a:pt x="1" y="1006"/>
                    </a:lnTo>
                    <a:lnTo>
                      <a:pt x="0" y="958"/>
                    </a:lnTo>
                    <a:lnTo>
                      <a:pt x="1" y="909"/>
                    </a:lnTo>
                    <a:lnTo>
                      <a:pt x="5" y="860"/>
                    </a:lnTo>
                    <a:lnTo>
                      <a:pt x="11" y="812"/>
                    </a:lnTo>
                    <a:lnTo>
                      <a:pt x="19" y="764"/>
                    </a:lnTo>
                    <a:lnTo>
                      <a:pt x="30" y="718"/>
                    </a:lnTo>
                    <a:lnTo>
                      <a:pt x="43" y="672"/>
                    </a:lnTo>
                    <a:lnTo>
                      <a:pt x="58" y="628"/>
                    </a:lnTo>
                    <a:lnTo>
                      <a:pt x="75" y="584"/>
                    </a:lnTo>
                    <a:lnTo>
                      <a:pt x="94" y="542"/>
                    </a:lnTo>
                    <a:lnTo>
                      <a:pt x="116" y="501"/>
                    </a:lnTo>
                    <a:lnTo>
                      <a:pt x="138" y="460"/>
                    </a:lnTo>
                    <a:lnTo>
                      <a:pt x="163" y="422"/>
                    </a:lnTo>
                    <a:lnTo>
                      <a:pt x="191" y="384"/>
                    </a:lnTo>
                    <a:lnTo>
                      <a:pt x="219" y="348"/>
                    </a:lnTo>
                    <a:lnTo>
                      <a:pt x="249" y="313"/>
                    </a:lnTo>
                    <a:lnTo>
                      <a:pt x="280" y="280"/>
                    </a:lnTo>
                    <a:lnTo>
                      <a:pt x="314" y="248"/>
                    </a:lnTo>
                    <a:lnTo>
                      <a:pt x="348" y="218"/>
                    </a:lnTo>
                    <a:lnTo>
                      <a:pt x="385" y="189"/>
                    </a:lnTo>
                    <a:lnTo>
                      <a:pt x="422" y="163"/>
                    </a:lnTo>
                    <a:lnTo>
                      <a:pt x="462" y="138"/>
                    </a:lnTo>
                    <a:lnTo>
                      <a:pt x="502" y="114"/>
                    </a:lnTo>
                    <a:lnTo>
                      <a:pt x="543" y="94"/>
                    </a:lnTo>
                    <a:lnTo>
                      <a:pt x="586" y="75"/>
                    </a:lnTo>
                    <a:lnTo>
                      <a:pt x="629" y="57"/>
                    </a:lnTo>
                    <a:lnTo>
                      <a:pt x="674" y="43"/>
                    </a:lnTo>
                    <a:lnTo>
                      <a:pt x="719" y="29"/>
                    </a:lnTo>
                    <a:lnTo>
                      <a:pt x="766" y="19"/>
                    </a:lnTo>
                    <a:lnTo>
                      <a:pt x="812" y="10"/>
                    </a:lnTo>
                    <a:lnTo>
                      <a:pt x="860" y="4"/>
                    </a:lnTo>
                    <a:lnTo>
                      <a:pt x="909" y="1"/>
                    </a:lnTo>
                    <a:lnTo>
                      <a:pt x="958" y="0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>
                  <a:solidFill>
                    <a:srgbClr val="FFFFFF"/>
                  </a:solidFill>
                  <a:cs typeface="Arial" charset="0"/>
                </a:endParaRPr>
              </a:p>
            </p:txBody>
          </p:sp>
          <p:sp>
            <p:nvSpPr>
              <p:cNvPr id="150" name="Freeform 59"/>
              <p:cNvSpPr>
                <a:spLocks/>
              </p:cNvSpPr>
              <p:nvPr/>
            </p:nvSpPr>
            <p:spPr bwMode="auto">
              <a:xfrm>
                <a:off x="548973" y="3818972"/>
                <a:ext cx="219424" cy="219944"/>
              </a:xfrm>
              <a:custGeom>
                <a:avLst/>
                <a:gdLst/>
                <a:ahLst/>
                <a:cxnLst>
                  <a:cxn ang="0">
                    <a:pos x="0" y="3258"/>
                  </a:cxn>
                  <a:cxn ang="0">
                    <a:pos x="4" y="2925"/>
                  </a:cxn>
                  <a:cxn ang="0">
                    <a:pos x="17" y="2602"/>
                  </a:cxn>
                  <a:cxn ang="0">
                    <a:pos x="41" y="2290"/>
                  </a:cxn>
                  <a:cxn ang="0">
                    <a:pos x="74" y="1990"/>
                  </a:cxn>
                  <a:cxn ang="0">
                    <a:pos x="120" y="1705"/>
                  </a:cxn>
                  <a:cxn ang="0">
                    <a:pos x="177" y="1437"/>
                  </a:cxn>
                  <a:cxn ang="0">
                    <a:pos x="249" y="1186"/>
                  </a:cxn>
                  <a:cxn ang="0">
                    <a:pos x="333" y="955"/>
                  </a:cxn>
                  <a:cxn ang="0">
                    <a:pos x="434" y="744"/>
                  </a:cxn>
                  <a:cxn ang="0">
                    <a:pos x="550" y="556"/>
                  </a:cxn>
                  <a:cxn ang="0">
                    <a:pos x="683" y="393"/>
                  </a:cxn>
                  <a:cxn ang="0">
                    <a:pos x="833" y="256"/>
                  </a:cxn>
                  <a:cxn ang="0">
                    <a:pos x="1003" y="146"/>
                  </a:cxn>
                  <a:cxn ang="0">
                    <a:pos x="1191" y="66"/>
                  </a:cxn>
                  <a:cxn ang="0">
                    <a:pos x="1400" y="17"/>
                  </a:cxn>
                  <a:cxn ang="0">
                    <a:pos x="1629" y="0"/>
                  </a:cxn>
                  <a:cxn ang="0">
                    <a:pos x="1859" y="17"/>
                  </a:cxn>
                  <a:cxn ang="0">
                    <a:pos x="2068" y="66"/>
                  </a:cxn>
                  <a:cxn ang="0">
                    <a:pos x="2257" y="146"/>
                  </a:cxn>
                  <a:cxn ang="0">
                    <a:pos x="2426" y="256"/>
                  </a:cxn>
                  <a:cxn ang="0">
                    <a:pos x="2576" y="393"/>
                  </a:cxn>
                  <a:cxn ang="0">
                    <a:pos x="2709" y="556"/>
                  </a:cxn>
                  <a:cxn ang="0">
                    <a:pos x="2826" y="744"/>
                  </a:cxn>
                  <a:cxn ang="0">
                    <a:pos x="2926" y="955"/>
                  </a:cxn>
                  <a:cxn ang="0">
                    <a:pos x="3011" y="1186"/>
                  </a:cxn>
                  <a:cxn ang="0">
                    <a:pos x="3082" y="1437"/>
                  </a:cxn>
                  <a:cxn ang="0">
                    <a:pos x="3139" y="1705"/>
                  </a:cxn>
                  <a:cxn ang="0">
                    <a:pos x="3185" y="1990"/>
                  </a:cxn>
                  <a:cxn ang="0">
                    <a:pos x="3218" y="2290"/>
                  </a:cxn>
                  <a:cxn ang="0">
                    <a:pos x="3242" y="2602"/>
                  </a:cxn>
                  <a:cxn ang="0">
                    <a:pos x="3255" y="2925"/>
                  </a:cxn>
                  <a:cxn ang="0">
                    <a:pos x="3259" y="3258"/>
                  </a:cxn>
                </a:cxnLst>
                <a:rect l="0" t="0" r="r" b="b"/>
                <a:pathLst>
                  <a:path w="3259" h="3258">
                    <a:moveTo>
                      <a:pt x="1629" y="3258"/>
                    </a:moveTo>
                    <a:lnTo>
                      <a:pt x="0" y="3258"/>
                    </a:lnTo>
                    <a:lnTo>
                      <a:pt x="2" y="3091"/>
                    </a:lnTo>
                    <a:lnTo>
                      <a:pt x="4" y="2925"/>
                    </a:lnTo>
                    <a:lnTo>
                      <a:pt x="10" y="2762"/>
                    </a:lnTo>
                    <a:lnTo>
                      <a:pt x="17" y="2602"/>
                    </a:lnTo>
                    <a:lnTo>
                      <a:pt x="28" y="2445"/>
                    </a:lnTo>
                    <a:lnTo>
                      <a:pt x="41" y="2290"/>
                    </a:lnTo>
                    <a:lnTo>
                      <a:pt x="55" y="2138"/>
                    </a:lnTo>
                    <a:lnTo>
                      <a:pt x="74" y="1990"/>
                    </a:lnTo>
                    <a:lnTo>
                      <a:pt x="96" y="1846"/>
                    </a:lnTo>
                    <a:lnTo>
                      <a:pt x="120" y="1705"/>
                    </a:lnTo>
                    <a:lnTo>
                      <a:pt x="147" y="1569"/>
                    </a:lnTo>
                    <a:lnTo>
                      <a:pt x="177" y="1437"/>
                    </a:lnTo>
                    <a:lnTo>
                      <a:pt x="212" y="1309"/>
                    </a:lnTo>
                    <a:lnTo>
                      <a:pt x="249" y="1186"/>
                    </a:lnTo>
                    <a:lnTo>
                      <a:pt x="289" y="1068"/>
                    </a:lnTo>
                    <a:lnTo>
                      <a:pt x="333" y="955"/>
                    </a:lnTo>
                    <a:lnTo>
                      <a:pt x="382" y="846"/>
                    </a:lnTo>
                    <a:lnTo>
                      <a:pt x="434" y="744"/>
                    </a:lnTo>
                    <a:lnTo>
                      <a:pt x="490" y="647"/>
                    </a:lnTo>
                    <a:lnTo>
                      <a:pt x="550" y="556"/>
                    </a:lnTo>
                    <a:lnTo>
                      <a:pt x="615" y="472"/>
                    </a:lnTo>
                    <a:lnTo>
                      <a:pt x="683" y="393"/>
                    </a:lnTo>
                    <a:lnTo>
                      <a:pt x="756" y="321"/>
                    </a:lnTo>
                    <a:lnTo>
                      <a:pt x="833" y="256"/>
                    </a:lnTo>
                    <a:lnTo>
                      <a:pt x="916" y="197"/>
                    </a:lnTo>
                    <a:lnTo>
                      <a:pt x="1003" y="146"/>
                    </a:lnTo>
                    <a:lnTo>
                      <a:pt x="1095" y="103"/>
                    </a:lnTo>
                    <a:lnTo>
                      <a:pt x="1191" y="66"/>
                    </a:lnTo>
                    <a:lnTo>
                      <a:pt x="1293" y="37"/>
                    </a:lnTo>
                    <a:lnTo>
                      <a:pt x="1400" y="17"/>
                    </a:lnTo>
                    <a:lnTo>
                      <a:pt x="1512" y="4"/>
                    </a:lnTo>
                    <a:lnTo>
                      <a:pt x="1629" y="0"/>
                    </a:lnTo>
                    <a:lnTo>
                      <a:pt x="1747" y="4"/>
                    </a:lnTo>
                    <a:lnTo>
                      <a:pt x="1859" y="17"/>
                    </a:lnTo>
                    <a:lnTo>
                      <a:pt x="1967" y="37"/>
                    </a:lnTo>
                    <a:lnTo>
                      <a:pt x="2068" y="66"/>
                    </a:lnTo>
                    <a:lnTo>
                      <a:pt x="2165" y="103"/>
                    </a:lnTo>
                    <a:lnTo>
                      <a:pt x="2257" y="146"/>
                    </a:lnTo>
                    <a:lnTo>
                      <a:pt x="2344" y="197"/>
                    </a:lnTo>
                    <a:lnTo>
                      <a:pt x="2426" y="256"/>
                    </a:lnTo>
                    <a:lnTo>
                      <a:pt x="2504" y="321"/>
                    </a:lnTo>
                    <a:lnTo>
                      <a:pt x="2576" y="393"/>
                    </a:lnTo>
                    <a:lnTo>
                      <a:pt x="2644" y="472"/>
                    </a:lnTo>
                    <a:lnTo>
                      <a:pt x="2709" y="556"/>
                    </a:lnTo>
                    <a:lnTo>
                      <a:pt x="2770" y="647"/>
                    </a:lnTo>
                    <a:lnTo>
                      <a:pt x="2826" y="744"/>
                    </a:lnTo>
                    <a:lnTo>
                      <a:pt x="2877" y="846"/>
                    </a:lnTo>
                    <a:lnTo>
                      <a:pt x="2926" y="955"/>
                    </a:lnTo>
                    <a:lnTo>
                      <a:pt x="2970" y="1068"/>
                    </a:lnTo>
                    <a:lnTo>
                      <a:pt x="3011" y="1186"/>
                    </a:lnTo>
                    <a:lnTo>
                      <a:pt x="3048" y="1309"/>
                    </a:lnTo>
                    <a:lnTo>
                      <a:pt x="3082" y="1437"/>
                    </a:lnTo>
                    <a:lnTo>
                      <a:pt x="3112" y="1569"/>
                    </a:lnTo>
                    <a:lnTo>
                      <a:pt x="3139" y="1705"/>
                    </a:lnTo>
                    <a:lnTo>
                      <a:pt x="3163" y="1846"/>
                    </a:lnTo>
                    <a:lnTo>
                      <a:pt x="3185" y="1990"/>
                    </a:lnTo>
                    <a:lnTo>
                      <a:pt x="3203" y="2138"/>
                    </a:lnTo>
                    <a:lnTo>
                      <a:pt x="3218" y="2290"/>
                    </a:lnTo>
                    <a:lnTo>
                      <a:pt x="3231" y="2445"/>
                    </a:lnTo>
                    <a:lnTo>
                      <a:pt x="3242" y="2602"/>
                    </a:lnTo>
                    <a:lnTo>
                      <a:pt x="3249" y="2762"/>
                    </a:lnTo>
                    <a:lnTo>
                      <a:pt x="3255" y="2925"/>
                    </a:lnTo>
                    <a:lnTo>
                      <a:pt x="3258" y="3091"/>
                    </a:lnTo>
                    <a:lnTo>
                      <a:pt x="3259" y="3258"/>
                    </a:lnTo>
                    <a:lnTo>
                      <a:pt x="1629" y="3258"/>
                    </a:lnTo>
                    <a:close/>
                  </a:path>
                </a:pathLst>
              </a:custGeom>
              <a:solidFill>
                <a:schemeClr val="accent6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id-ID">
                  <a:solidFill>
                    <a:srgbClr val="FFFFFF"/>
                  </a:solidFill>
                  <a:cs typeface="Arial" charset="0"/>
                </a:endParaRPr>
              </a:p>
            </p:txBody>
          </p:sp>
          <p:grpSp>
            <p:nvGrpSpPr>
              <p:cNvPr id="151" name="Group 115"/>
              <p:cNvGrpSpPr/>
              <p:nvPr/>
            </p:nvGrpSpPr>
            <p:grpSpPr>
              <a:xfrm>
                <a:off x="876970" y="3682061"/>
                <a:ext cx="135622" cy="272658"/>
                <a:chOff x="2213687" y="2075351"/>
                <a:chExt cx="186147" cy="374236"/>
              </a:xfrm>
              <a:solidFill>
                <a:schemeClr val="accent6">
                  <a:lumMod val="75000"/>
                </a:schemeClr>
              </a:solidFill>
            </p:grpSpPr>
            <p:sp>
              <p:nvSpPr>
                <p:cNvPr id="155" name="Freeform 46"/>
                <p:cNvSpPr>
                  <a:spLocks/>
                </p:cNvSpPr>
                <p:nvPr/>
              </p:nvSpPr>
              <p:spPr bwMode="auto">
                <a:xfrm>
                  <a:off x="2238932" y="2075351"/>
                  <a:ext cx="135657" cy="135657"/>
                </a:xfrm>
                <a:custGeom>
                  <a:avLst/>
                  <a:gdLst/>
                  <a:ahLst/>
                  <a:cxnLst>
                    <a:cxn ang="0">
                      <a:pos x="659" y="3"/>
                    </a:cxn>
                    <a:cxn ang="0">
                      <a:pos x="550" y="22"/>
                    </a:cxn>
                    <a:cxn ang="0">
                      <a:pos x="449" y="57"/>
                    </a:cxn>
                    <a:cxn ang="0">
                      <a:pos x="353" y="106"/>
                    </a:cxn>
                    <a:cxn ang="0">
                      <a:pos x="267" y="167"/>
                    </a:cxn>
                    <a:cxn ang="0">
                      <a:pos x="191" y="240"/>
                    </a:cxn>
                    <a:cxn ang="0">
                      <a:pos x="125" y="323"/>
                    </a:cxn>
                    <a:cxn ang="0">
                      <a:pos x="73" y="415"/>
                    </a:cxn>
                    <a:cxn ang="0">
                      <a:pos x="34" y="514"/>
                    </a:cxn>
                    <a:cxn ang="0">
                      <a:pos x="10" y="620"/>
                    </a:cxn>
                    <a:cxn ang="0">
                      <a:pos x="0" y="732"/>
                    </a:cxn>
                    <a:cxn ang="0">
                      <a:pos x="10" y="844"/>
                    </a:cxn>
                    <a:cxn ang="0">
                      <a:pos x="34" y="951"/>
                    </a:cxn>
                    <a:cxn ang="0">
                      <a:pos x="73" y="1050"/>
                    </a:cxn>
                    <a:cxn ang="0">
                      <a:pos x="125" y="1143"/>
                    </a:cxn>
                    <a:cxn ang="0">
                      <a:pos x="191" y="1225"/>
                    </a:cxn>
                    <a:cxn ang="0">
                      <a:pos x="267" y="1298"/>
                    </a:cxn>
                    <a:cxn ang="0">
                      <a:pos x="353" y="1360"/>
                    </a:cxn>
                    <a:cxn ang="0">
                      <a:pos x="449" y="1407"/>
                    </a:cxn>
                    <a:cxn ang="0">
                      <a:pos x="550" y="1442"/>
                    </a:cxn>
                    <a:cxn ang="0">
                      <a:pos x="659" y="1461"/>
                    </a:cxn>
                    <a:cxn ang="0">
                      <a:pos x="771" y="1465"/>
                    </a:cxn>
                    <a:cxn ang="0">
                      <a:pos x="882" y="1450"/>
                    </a:cxn>
                    <a:cxn ang="0">
                      <a:pos x="986" y="1421"/>
                    </a:cxn>
                    <a:cxn ang="0">
                      <a:pos x="1084" y="1376"/>
                    </a:cxn>
                    <a:cxn ang="0">
                      <a:pos x="1172" y="1319"/>
                    </a:cxn>
                    <a:cxn ang="0">
                      <a:pos x="1252" y="1251"/>
                    </a:cxn>
                    <a:cxn ang="0">
                      <a:pos x="1321" y="1171"/>
                    </a:cxn>
                    <a:cxn ang="0">
                      <a:pos x="1378" y="1082"/>
                    </a:cxn>
                    <a:cxn ang="0">
                      <a:pos x="1422" y="984"/>
                    </a:cxn>
                    <a:cxn ang="0">
                      <a:pos x="1452" y="880"/>
                    </a:cxn>
                    <a:cxn ang="0">
                      <a:pos x="1465" y="770"/>
                    </a:cxn>
                    <a:cxn ang="0">
                      <a:pos x="1463" y="657"/>
                    </a:cxn>
                    <a:cxn ang="0">
                      <a:pos x="1444" y="550"/>
                    </a:cxn>
                    <a:cxn ang="0">
                      <a:pos x="1409" y="447"/>
                    </a:cxn>
                    <a:cxn ang="0">
                      <a:pos x="1360" y="352"/>
                    </a:cxn>
                    <a:cxn ang="0">
                      <a:pos x="1299" y="266"/>
                    </a:cxn>
                    <a:cxn ang="0">
                      <a:pos x="1227" y="189"/>
                    </a:cxn>
                    <a:cxn ang="0">
                      <a:pos x="1143" y="125"/>
                    </a:cxn>
                    <a:cxn ang="0">
                      <a:pos x="1051" y="71"/>
                    </a:cxn>
                    <a:cxn ang="0">
                      <a:pos x="952" y="32"/>
                    </a:cxn>
                    <a:cxn ang="0">
                      <a:pos x="845" y="8"/>
                    </a:cxn>
                    <a:cxn ang="0">
                      <a:pos x="734" y="0"/>
                    </a:cxn>
                  </a:cxnLst>
                  <a:rect l="0" t="0" r="r" b="b"/>
                  <a:pathLst>
                    <a:path w="1467" h="1465">
                      <a:moveTo>
                        <a:pt x="734" y="0"/>
                      </a:moveTo>
                      <a:lnTo>
                        <a:pt x="696" y="0"/>
                      </a:lnTo>
                      <a:lnTo>
                        <a:pt x="659" y="3"/>
                      </a:lnTo>
                      <a:lnTo>
                        <a:pt x="622" y="8"/>
                      </a:lnTo>
                      <a:lnTo>
                        <a:pt x="586" y="14"/>
                      </a:lnTo>
                      <a:lnTo>
                        <a:pt x="550" y="22"/>
                      </a:lnTo>
                      <a:lnTo>
                        <a:pt x="516" y="32"/>
                      </a:lnTo>
                      <a:lnTo>
                        <a:pt x="482" y="44"/>
                      </a:lnTo>
                      <a:lnTo>
                        <a:pt x="449" y="57"/>
                      </a:lnTo>
                      <a:lnTo>
                        <a:pt x="415" y="71"/>
                      </a:lnTo>
                      <a:lnTo>
                        <a:pt x="384" y="88"/>
                      </a:lnTo>
                      <a:lnTo>
                        <a:pt x="353" y="106"/>
                      </a:lnTo>
                      <a:lnTo>
                        <a:pt x="324" y="125"/>
                      </a:lnTo>
                      <a:lnTo>
                        <a:pt x="295" y="145"/>
                      </a:lnTo>
                      <a:lnTo>
                        <a:pt x="267" y="167"/>
                      </a:lnTo>
                      <a:lnTo>
                        <a:pt x="241" y="189"/>
                      </a:lnTo>
                      <a:lnTo>
                        <a:pt x="215" y="215"/>
                      </a:lnTo>
                      <a:lnTo>
                        <a:pt x="191" y="240"/>
                      </a:lnTo>
                      <a:lnTo>
                        <a:pt x="168" y="266"/>
                      </a:lnTo>
                      <a:lnTo>
                        <a:pt x="146" y="293"/>
                      </a:lnTo>
                      <a:lnTo>
                        <a:pt x="125" y="323"/>
                      </a:lnTo>
                      <a:lnTo>
                        <a:pt x="106" y="352"/>
                      </a:lnTo>
                      <a:lnTo>
                        <a:pt x="90" y="383"/>
                      </a:lnTo>
                      <a:lnTo>
                        <a:pt x="73" y="415"/>
                      </a:lnTo>
                      <a:lnTo>
                        <a:pt x="59" y="447"/>
                      </a:lnTo>
                      <a:lnTo>
                        <a:pt x="46" y="481"/>
                      </a:lnTo>
                      <a:lnTo>
                        <a:pt x="34" y="514"/>
                      </a:lnTo>
                      <a:lnTo>
                        <a:pt x="24" y="550"/>
                      </a:lnTo>
                      <a:lnTo>
                        <a:pt x="16" y="584"/>
                      </a:lnTo>
                      <a:lnTo>
                        <a:pt x="10" y="620"/>
                      </a:lnTo>
                      <a:lnTo>
                        <a:pt x="5" y="657"/>
                      </a:lnTo>
                      <a:lnTo>
                        <a:pt x="1" y="694"/>
                      </a:lnTo>
                      <a:lnTo>
                        <a:pt x="0" y="732"/>
                      </a:lnTo>
                      <a:lnTo>
                        <a:pt x="1" y="770"/>
                      </a:lnTo>
                      <a:lnTo>
                        <a:pt x="5" y="807"/>
                      </a:lnTo>
                      <a:lnTo>
                        <a:pt x="10" y="844"/>
                      </a:lnTo>
                      <a:lnTo>
                        <a:pt x="16" y="880"/>
                      </a:lnTo>
                      <a:lnTo>
                        <a:pt x="24" y="916"/>
                      </a:lnTo>
                      <a:lnTo>
                        <a:pt x="34" y="951"/>
                      </a:lnTo>
                      <a:lnTo>
                        <a:pt x="46" y="984"/>
                      </a:lnTo>
                      <a:lnTo>
                        <a:pt x="59" y="1017"/>
                      </a:lnTo>
                      <a:lnTo>
                        <a:pt x="73" y="1050"/>
                      </a:lnTo>
                      <a:lnTo>
                        <a:pt x="90" y="1082"/>
                      </a:lnTo>
                      <a:lnTo>
                        <a:pt x="106" y="1113"/>
                      </a:lnTo>
                      <a:lnTo>
                        <a:pt x="125" y="1143"/>
                      </a:lnTo>
                      <a:lnTo>
                        <a:pt x="146" y="1171"/>
                      </a:lnTo>
                      <a:lnTo>
                        <a:pt x="168" y="1199"/>
                      </a:lnTo>
                      <a:lnTo>
                        <a:pt x="191" y="1225"/>
                      </a:lnTo>
                      <a:lnTo>
                        <a:pt x="215" y="1251"/>
                      </a:lnTo>
                      <a:lnTo>
                        <a:pt x="241" y="1275"/>
                      </a:lnTo>
                      <a:lnTo>
                        <a:pt x="267" y="1298"/>
                      </a:lnTo>
                      <a:lnTo>
                        <a:pt x="295" y="1319"/>
                      </a:lnTo>
                      <a:lnTo>
                        <a:pt x="324" y="1341"/>
                      </a:lnTo>
                      <a:lnTo>
                        <a:pt x="353" y="1360"/>
                      </a:lnTo>
                      <a:lnTo>
                        <a:pt x="384" y="1376"/>
                      </a:lnTo>
                      <a:lnTo>
                        <a:pt x="415" y="1393"/>
                      </a:lnTo>
                      <a:lnTo>
                        <a:pt x="449" y="1407"/>
                      </a:lnTo>
                      <a:lnTo>
                        <a:pt x="482" y="1421"/>
                      </a:lnTo>
                      <a:lnTo>
                        <a:pt x="516" y="1432"/>
                      </a:lnTo>
                      <a:lnTo>
                        <a:pt x="550" y="1442"/>
                      </a:lnTo>
                      <a:lnTo>
                        <a:pt x="586" y="1450"/>
                      </a:lnTo>
                      <a:lnTo>
                        <a:pt x="622" y="1456"/>
                      </a:lnTo>
                      <a:lnTo>
                        <a:pt x="659" y="1461"/>
                      </a:lnTo>
                      <a:lnTo>
                        <a:pt x="696" y="1465"/>
                      </a:lnTo>
                      <a:lnTo>
                        <a:pt x="734" y="1465"/>
                      </a:lnTo>
                      <a:lnTo>
                        <a:pt x="771" y="1465"/>
                      </a:lnTo>
                      <a:lnTo>
                        <a:pt x="809" y="1461"/>
                      </a:lnTo>
                      <a:lnTo>
                        <a:pt x="845" y="1456"/>
                      </a:lnTo>
                      <a:lnTo>
                        <a:pt x="882" y="1450"/>
                      </a:lnTo>
                      <a:lnTo>
                        <a:pt x="917" y="1442"/>
                      </a:lnTo>
                      <a:lnTo>
                        <a:pt x="952" y="1432"/>
                      </a:lnTo>
                      <a:lnTo>
                        <a:pt x="986" y="1421"/>
                      </a:lnTo>
                      <a:lnTo>
                        <a:pt x="1019" y="1407"/>
                      </a:lnTo>
                      <a:lnTo>
                        <a:pt x="1051" y="1393"/>
                      </a:lnTo>
                      <a:lnTo>
                        <a:pt x="1084" y="1376"/>
                      </a:lnTo>
                      <a:lnTo>
                        <a:pt x="1113" y="1360"/>
                      </a:lnTo>
                      <a:lnTo>
                        <a:pt x="1143" y="1341"/>
                      </a:lnTo>
                      <a:lnTo>
                        <a:pt x="1172" y="1319"/>
                      </a:lnTo>
                      <a:lnTo>
                        <a:pt x="1200" y="1298"/>
                      </a:lnTo>
                      <a:lnTo>
                        <a:pt x="1227" y="1275"/>
                      </a:lnTo>
                      <a:lnTo>
                        <a:pt x="1252" y="1251"/>
                      </a:lnTo>
                      <a:lnTo>
                        <a:pt x="1277" y="1225"/>
                      </a:lnTo>
                      <a:lnTo>
                        <a:pt x="1299" y="1199"/>
                      </a:lnTo>
                      <a:lnTo>
                        <a:pt x="1321" y="1171"/>
                      </a:lnTo>
                      <a:lnTo>
                        <a:pt x="1341" y="1143"/>
                      </a:lnTo>
                      <a:lnTo>
                        <a:pt x="1360" y="1113"/>
                      </a:lnTo>
                      <a:lnTo>
                        <a:pt x="1378" y="1082"/>
                      </a:lnTo>
                      <a:lnTo>
                        <a:pt x="1395" y="1050"/>
                      </a:lnTo>
                      <a:lnTo>
                        <a:pt x="1409" y="1017"/>
                      </a:lnTo>
                      <a:lnTo>
                        <a:pt x="1422" y="984"/>
                      </a:lnTo>
                      <a:lnTo>
                        <a:pt x="1434" y="951"/>
                      </a:lnTo>
                      <a:lnTo>
                        <a:pt x="1444" y="916"/>
                      </a:lnTo>
                      <a:lnTo>
                        <a:pt x="1452" y="880"/>
                      </a:lnTo>
                      <a:lnTo>
                        <a:pt x="1458" y="844"/>
                      </a:lnTo>
                      <a:lnTo>
                        <a:pt x="1463" y="807"/>
                      </a:lnTo>
                      <a:lnTo>
                        <a:pt x="1465" y="770"/>
                      </a:lnTo>
                      <a:lnTo>
                        <a:pt x="1467" y="732"/>
                      </a:lnTo>
                      <a:lnTo>
                        <a:pt x="1465" y="694"/>
                      </a:lnTo>
                      <a:lnTo>
                        <a:pt x="1463" y="657"/>
                      </a:lnTo>
                      <a:lnTo>
                        <a:pt x="1458" y="620"/>
                      </a:lnTo>
                      <a:lnTo>
                        <a:pt x="1452" y="584"/>
                      </a:lnTo>
                      <a:lnTo>
                        <a:pt x="1444" y="550"/>
                      </a:lnTo>
                      <a:lnTo>
                        <a:pt x="1434" y="514"/>
                      </a:lnTo>
                      <a:lnTo>
                        <a:pt x="1422" y="481"/>
                      </a:lnTo>
                      <a:lnTo>
                        <a:pt x="1409" y="447"/>
                      </a:lnTo>
                      <a:lnTo>
                        <a:pt x="1395" y="415"/>
                      </a:lnTo>
                      <a:lnTo>
                        <a:pt x="1378" y="383"/>
                      </a:lnTo>
                      <a:lnTo>
                        <a:pt x="1360" y="352"/>
                      </a:lnTo>
                      <a:lnTo>
                        <a:pt x="1341" y="323"/>
                      </a:lnTo>
                      <a:lnTo>
                        <a:pt x="1321" y="293"/>
                      </a:lnTo>
                      <a:lnTo>
                        <a:pt x="1299" y="266"/>
                      </a:lnTo>
                      <a:lnTo>
                        <a:pt x="1277" y="240"/>
                      </a:lnTo>
                      <a:lnTo>
                        <a:pt x="1252" y="215"/>
                      </a:lnTo>
                      <a:lnTo>
                        <a:pt x="1227" y="189"/>
                      </a:lnTo>
                      <a:lnTo>
                        <a:pt x="1200" y="167"/>
                      </a:lnTo>
                      <a:lnTo>
                        <a:pt x="1172" y="145"/>
                      </a:lnTo>
                      <a:lnTo>
                        <a:pt x="1143" y="125"/>
                      </a:lnTo>
                      <a:lnTo>
                        <a:pt x="1113" y="106"/>
                      </a:lnTo>
                      <a:lnTo>
                        <a:pt x="1084" y="88"/>
                      </a:lnTo>
                      <a:lnTo>
                        <a:pt x="1051" y="71"/>
                      </a:lnTo>
                      <a:lnTo>
                        <a:pt x="1019" y="57"/>
                      </a:lnTo>
                      <a:lnTo>
                        <a:pt x="986" y="44"/>
                      </a:lnTo>
                      <a:lnTo>
                        <a:pt x="952" y="32"/>
                      </a:lnTo>
                      <a:lnTo>
                        <a:pt x="917" y="22"/>
                      </a:lnTo>
                      <a:lnTo>
                        <a:pt x="882" y="14"/>
                      </a:lnTo>
                      <a:lnTo>
                        <a:pt x="845" y="8"/>
                      </a:lnTo>
                      <a:lnTo>
                        <a:pt x="809" y="3"/>
                      </a:lnTo>
                      <a:lnTo>
                        <a:pt x="771" y="0"/>
                      </a:lnTo>
                      <a:lnTo>
                        <a:pt x="734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d-ID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156" name="Freeform 47"/>
                <p:cNvSpPr>
                  <a:spLocks/>
                </p:cNvSpPr>
                <p:nvPr/>
              </p:nvSpPr>
              <p:spPr bwMode="auto">
                <a:xfrm>
                  <a:off x="2213687" y="2219330"/>
                  <a:ext cx="186147" cy="230257"/>
                </a:xfrm>
                <a:custGeom>
                  <a:avLst/>
                  <a:gdLst/>
                  <a:ahLst/>
                  <a:cxnLst>
                    <a:cxn ang="0">
                      <a:pos x="2013" y="2492"/>
                    </a:cxn>
                    <a:cxn ang="0">
                      <a:pos x="2010" y="2237"/>
                    </a:cxn>
                    <a:cxn ang="0">
                      <a:pos x="2002" y="1990"/>
                    </a:cxn>
                    <a:cxn ang="0">
                      <a:pos x="1989" y="1750"/>
                    </a:cxn>
                    <a:cxn ang="0">
                      <a:pos x="1967" y="1521"/>
                    </a:cxn>
                    <a:cxn ang="0">
                      <a:pos x="1940" y="1304"/>
                    </a:cxn>
                    <a:cxn ang="0">
                      <a:pos x="1904" y="1099"/>
                    </a:cxn>
                    <a:cxn ang="0">
                      <a:pos x="1860" y="907"/>
                    </a:cxn>
                    <a:cxn ang="0">
                      <a:pos x="1808" y="729"/>
                    </a:cxn>
                    <a:cxn ang="0">
                      <a:pos x="1745" y="569"/>
                    </a:cxn>
                    <a:cxn ang="0">
                      <a:pos x="1674" y="425"/>
                    </a:cxn>
                    <a:cxn ang="0">
                      <a:pos x="1592" y="301"/>
                    </a:cxn>
                    <a:cxn ang="0">
                      <a:pos x="1499" y="196"/>
                    </a:cxn>
                    <a:cxn ang="0">
                      <a:pos x="1394" y="111"/>
                    </a:cxn>
                    <a:cxn ang="0">
                      <a:pos x="1278" y="50"/>
                    </a:cxn>
                    <a:cxn ang="0">
                      <a:pos x="1149" y="12"/>
                    </a:cxn>
                    <a:cxn ang="0">
                      <a:pos x="1007" y="0"/>
                    </a:cxn>
                    <a:cxn ang="0">
                      <a:pos x="865" y="12"/>
                    </a:cxn>
                    <a:cxn ang="0">
                      <a:pos x="736" y="50"/>
                    </a:cxn>
                    <a:cxn ang="0">
                      <a:pos x="619" y="111"/>
                    </a:cxn>
                    <a:cxn ang="0">
                      <a:pos x="515" y="196"/>
                    </a:cxn>
                    <a:cxn ang="0">
                      <a:pos x="422" y="301"/>
                    </a:cxn>
                    <a:cxn ang="0">
                      <a:pos x="340" y="425"/>
                    </a:cxn>
                    <a:cxn ang="0">
                      <a:pos x="268" y="569"/>
                    </a:cxn>
                    <a:cxn ang="0">
                      <a:pos x="206" y="729"/>
                    </a:cxn>
                    <a:cxn ang="0">
                      <a:pos x="154" y="907"/>
                    </a:cxn>
                    <a:cxn ang="0">
                      <a:pos x="110" y="1099"/>
                    </a:cxn>
                    <a:cxn ang="0">
                      <a:pos x="74" y="1304"/>
                    </a:cxn>
                    <a:cxn ang="0">
                      <a:pos x="47" y="1521"/>
                    </a:cxn>
                    <a:cxn ang="0">
                      <a:pos x="25" y="1750"/>
                    </a:cxn>
                    <a:cxn ang="0">
                      <a:pos x="11" y="1990"/>
                    </a:cxn>
                    <a:cxn ang="0">
                      <a:pos x="2" y="2237"/>
                    </a:cxn>
                    <a:cxn ang="0">
                      <a:pos x="0" y="2492"/>
                    </a:cxn>
                  </a:cxnLst>
                  <a:rect l="0" t="0" r="r" b="b"/>
                  <a:pathLst>
                    <a:path w="2013" h="2492">
                      <a:moveTo>
                        <a:pt x="1007" y="2492"/>
                      </a:moveTo>
                      <a:lnTo>
                        <a:pt x="2013" y="2492"/>
                      </a:lnTo>
                      <a:lnTo>
                        <a:pt x="2013" y="2363"/>
                      </a:lnTo>
                      <a:lnTo>
                        <a:pt x="2010" y="2237"/>
                      </a:lnTo>
                      <a:lnTo>
                        <a:pt x="2007" y="2112"/>
                      </a:lnTo>
                      <a:lnTo>
                        <a:pt x="2002" y="1990"/>
                      </a:lnTo>
                      <a:lnTo>
                        <a:pt x="1996" y="1868"/>
                      </a:lnTo>
                      <a:lnTo>
                        <a:pt x="1989" y="1750"/>
                      </a:lnTo>
                      <a:lnTo>
                        <a:pt x="1979" y="1635"/>
                      </a:lnTo>
                      <a:lnTo>
                        <a:pt x="1967" y="1521"/>
                      </a:lnTo>
                      <a:lnTo>
                        <a:pt x="1954" y="1412"/>
                      </a:lnTo>
                      <a:lnTo>
                        <a:pt x="1940" y="1304"/>
                      </a:lnTo>
                      <a:lnTo>
                        <a:pt x="1922" y="1199"/>
                      </a:lnTo>
                      <a:lnTo>
                        <a:pt x="1904" y="1099"/>
                      </a:lnTo>
                      <a:lnTo>
                        <a:pt x="1883" y="1001"/>
                      </a:lnTo>
                      <a:lnTo>
                        <a:pt x="1860" y="907"/>
                      </a:lnTo>
                      <a:lnTo>
                        <a:pt x="1835" y="816"/>
                      </a:lnTo>
                      <a:lnTo>
                        <a:pt x="1808" y="729"/>
                      </a:lnTo>
                      <a:lnTo>
                        <a:pt x="1778" y="647"/>
                      </a:lnTo>
                      <a:lnTo>
                        <a:pt x="1745" y="569"/>
                      </a:lnTo>
                      <a:lnTo>
                        <a:pt x="1711" y="495"/>
                      </a:lnTo>
                      <a:lnTo>
                        <a:pt x="1674" y="425"/>
                      </a:lnTo>
                      <a:lnTo>
                        <a:pt x="1633" y="361"/>
                      </a:lnTo>
                      <a:lnTo>
                        <a:pt x="1592" y="301"/>
                      </a:lnTo>
                      <a:lnTo>
                        <a:pt x="1546" y="246"/>
                      </a:lnTo>
                      <a:lnTo>
                        <a:pt x="1499" y="196"/>
                      </a:lnTo>
                      <a:lnTo>
                        <a:pt x="1447" y="151"/>
                      </a:lnTo>
                      <a:lnTo>
                        <a:pt x="1394" y="111"/>
                      </a:lnTo>
                      <a:lnTo>
                        <a:pt x="1337" y="78"/>
                      </a:lnTo>
                      <a:lnTo>
                        <a:pt x="1278" y="50"/>
                      </a:lnTo>
                      <a:lnTo>
                        <a:pt x="1215" y="29"/>
                      </a:lnTo>
                      <a:lnTo>
                        <a:pt x="1149" y="12"/>
                      </a:lnTo>
                      <a:lnTo>
                        <a:pt x="1080" y="3"/>
                      </a:lnTo>
                      <a:lnTo>
                        <a:pt x="1007" y="0"/>
                      </a:lnTo>
                      <a:lnTo>
                        <a:pt x="934" y="3"/>
                      </a:lnTo>
                      <a:lnTo>
                        <a:pt x="865" y="12"/>
                      </a:lnTo>
                      <a:lnTo>
                        <a:pt x="799" y="29"/>
                      </a:lnTo>
                      <a:lnTo>
                        <a:pt x="736" y="50"/>
                      </a:lnTo>
                      <a:lnTo>
                        <a:pt x="676" y="78"/>
                      </a:lnTo>
                      <a:lnTo>
                        <a:pt x="619" y="111"/>
                      </a:lnTo>
                      <a:lnTo>
                        <a:pt x="566" y="151"/>
                      </a:lnTo>
                      <a:lnTo>
                        <a:pt x="515" y="196"/>
                      </a:lnTo>
                      <a:lnTo>
                        <a:pt x="468" y="246"/>
                      </a:lnTo>
                      <a:lnTo>
                        <a:pt x="422" y="301"/>
                      </a:lnTo>
                      <a:lnTo>
                        <a:pt x="379" y="361"/>
                      </a:lnTo>
                      <a:lnTo>
                        <a:pt x="340" y="425"/>
                      </a:lnTo>
                      <a:lnTo>
                        <a:pt x="303" y="495"/>
                      </a:lnTo>
                      <a:lnTo>
                        <a:pt x="268" y="569"/>
                      </a:lnTo>
                      <a:lnTo>
                        <a:pt x="236" y="647"/>
                      </a:lnTo>
                      <a:lnTo>
                        <a:pt x="206" y="729"/>
                      </a:lnTo>
                      <a:lnTo>
                        <a:pt x="179" y="816"/>
                      </a:lnTo>
                      <a:lnTo>
                        <a:pt x="154" y="907"/>
                      </a:lnTo>
                      <a:lnTo>
                        <a:pt x="130" y="1001"/>
                      </a:lnTo>
                      <a:lnTo>
                        <a:pt x="110" y="1099"/>
                      </a:lnTo>
                      <a:lnTo>
                        <a:pt x="91" y="1199"/>
                      </a:lnTo>
                      <a:lnTo>
                        <a:pt x="74" y="1304"/>
                      </a:lnTo>
                      <a:lnTo>
                        <a:pt x="60" y="1412"/>
                      </a:lnTo>
                      <a:lnTo>
                        <a:pt x="47" y="1521"/>
                      </a:lnTo>
                      <a:lnTo>
                        <a:pt x="35" y="1635"/>
                      </a:lnTo>
                      <a:lnTo>
                        <a:pt x="25" y="1750"/>
                      </a:lnTo>
                      <a:lnTo>
                        <a:pt x="18" y="1868"/>
                      </a:lnTo>
                      <a:lnTo>
                        <a:pt x="11" y="1990"/>
                      </a:lnTo>
                      <a:lnTo>
                        <a:pt x="6" y="2112"/>
                      </a:lnTo>
                      <a:lnTo>
                        <a:pt x="2" y="2237"/>
                      </a:lnTo>
                      <a:lnTo>
                        <a:pt x="1" y="2363"/>
                      </a:lnTo>
                      <a:lnTo>
                        <a:pt x="0" y="2492"/>
                      </a:lnTo>
                      <a:lnTo>
                        <a:pt x="1007" y="249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d-ID">
                    <a:solidFill>
                      <a:schemeClr val="lt1"/>
                    </a:solidFill>
                  </a:endParaRPr>
                </a:p>
              </p:txBody>
            </p:sp>
          </p:grpSp>
          <p:grpSp>
            <p:nvGrpSpPr>
              <p:cNvPr id="152" name="Group 118"/>
              <p:cNvGrpSpPr/>
              <p:nvPr/>
            </p:nvGrpSpPr>
            <p:grpSpPr>
              <a:xfrm>
                <a:off x="304792" y="3682061"/>
                <a:ext cx="135621" cy="272658"/>
                <a:chOff x="1547608" y="2075351"/>
                <a:chExt cx="186147" cy="374236"/>
              </a:xfrm>
              <a:solidFill>
                <a:schemeClr val="accent6">
                  <a:lumMod val="75000"/>
                </a:schemeClr>
              </a:solidFill>
            </p:grpSpPr>
            <p:sp>
              <p:nvSpPr>
                <p:cNvPr id="153" name="Freeform 50"/>
                <p:cNvSpPr>
                  <a:spLocks/>
                </p:cNvSpPr>
                <p:nvPr/>
              </p:nvSpPr>
              <p:spPr bwMode="auto">
                <a:xfrm>
                  <a:off x="1572853" y="2075351"/>
                  <a:ext cx="135380" cy="135657"/>
                </a:xfrm>
                <a:custGeom>
                  <a:avLst/>
                  <a:gdLst/>
                  <a:ahLst/>
                  <a:cxnLst>
                    <a:cxn ang="0">
                      <a:pos x="808" y="3"/>
                    </a:cxn>
                    <a:cxn ang="0">
                      <a:pos x="916" y="22"/>
                    </a:cxn>
                    <a:cxn ang="0">
                      <a:pos x="1019" y="57"/>
                    </a:cxn>
                    <a:cxn ang="0">
                      <a:pos x="1113" y="106"/>
                    </a:cxn>
                    <a:cxn ang="0">
                      <a:pos x="1199" y="167"/>
                    </a:cxn>
                    <a:cxn ang="0">
                      <a:pos x="1275" y="240"/>
                    </a:cxn>
                    <a:cxn ang="0">
                      <a:pos x="1341" y="323"/>
                    </a:cxn>
                    <a:cxn ang="0">
                      <a:pos x="1394" y="415"/>
                    </a:cxn>
                    <a:cxn ang="0">
                      <a:pos x="1433" y="514"/>
                    </a:cxn>
                    <a:cxn ang="0">
                      <a:pos x="1458" y="620"/>
                    </a:cxn>
                    <a:cxn ang="0">
                      <a:pos x="1466" y="732"/>
                    </a:cxn>
                    <a:cxn ang="0">
                      <a:pos x="1458" y="844"/>
                    </a:cxn>
                    <a:cxn ang="0">
                      <a:pos x="1433" y="951"/>
                    </a:cxn>
                    <a:cxn ang="0">
                      <a:pos x="1394" y="1050"/>
                    </a:cxn>
                    <a:cxn ang="0">
                      <a:pos x="1341" y="1143"/>
                    </a:cxn>
                    <a:cxn ang="0">
                      <a:pos x="1275" y="1225"/>
                    </a:cxn>
                    <a:cxn ang="0">
                      <a:pos x="1199" y="1298"/>
                    </a:cxn>
                    <a:cxn ang="0">
                      <a:pos x="1113" y="1360"/>
                    </a:cxn>
                    <a:cxn ang="0">
                      <a:pos x="1019" y="1407"/>
                    </a:cxn>
                    <a:cxn ang="0">
                      <a:pos x="916" y="1442"/>
                    </a:cxn>
                    <a:cxn ang="0">
                      <a:pos x="808" y="1461"/>
                    </a:cxn>
                    <a:cxn ang="0">
                      <a:pos x="696" y="1465"/>
                    </a:cxn>
                    <a:cxn ang="0">
                      <a:pos x="586" y="1450"/>
                    </a:cxn>
                    <a:cxn ang="0">
                      <a:pos x="481" y="1421"/>
                    </a:cxn>
                    <a:cxn ang="0">
                      <a:pos x="384" y="1376"/>
                    </a:cxn>
                    <a:cxn ang="0">
                      <a:pos x="295" y="1319"/>
                    </a:cxn>
                    <a:cxn ang="0">
                      <a:pos x="215" y="1251"/>
                    </a:cxn>
                    <a:cxn ang="0">
                      <a:pos x="146" y="1171"/>
                    </a:cxn>
                    <a:cxn ang="0">
                      <a:pos x="88" y="1082"/>
                    </a:cxn>
                    <a:cxn ang="0">
                      <a:pos x="45" y="984"/>
                    </a:cxn>
                    <a:cxn ang="0">
                      <a:pos x="16" y="880"/>
                    </a:cxn>
                    <a:cxn ang="0">
                      <a:pos x="1" y="770"/>
                    </a:cxn>
                    <a:cxn ang="0">
                      <a:pos x="4" y="657"/>
                    </a:cxn>
                    <a:cxn ang="0">
                      <a:pos x="24" y="550"/>
                    </a:cxn>
                    <a:cxn ang="0">
                      <a:pos x="59" y="447"/>
                    </a:cxn>
                    <a:cxn ang="0">
                      <a:pos x="106" y="352"/>
                    </a:cxn>
                    <a:cxn ang="0">
                      <a:pos x="168" y="266"/>
                    </a:cxn>
                    <a:cxn ang="0">
                      <a:pos x="241" y="189"/>
                    </a:cxn>
                    <a:cxn ang="0">
                      <a:pos x="323" y="125"/>
                    </a:cxn>
                    <a:cxn ang="0">
                      <a:pos x="415" y="71"/>
                    </a:cxn>
                    <a:cxn ang="0">
                      <a:pos x="515" y="32"/>
                    </a:cxn>
                    <a:cxn ang="0">
                      <a:pos x="622" y="8"/>
                    </a:cxn>
                    <a:cxn ang="0">
                      <a:pos x="734" y="0"/>
                    </a:cxn>
                  </a:cxnLst>
                  <a:rect l="0" t="0" r="r" b="b"/>
                  <a:pathLst>
                    <a:path w="1466" h="1465">
                      <a:moveTo>
                        <a:pt x="734" y="0"/>
                      </a:moveTo>
                      <a:lnTo>
                        <a:pt x="771" y="0"/>
                      </a:lnTo>
                      <a:lnTo>
                        <a:pt x="808" y="3"/>
                      </a:lnTo>
                      <a:lnTo>
                        <a:pt x="845" y="8"/>
                      </a:lnTo>
                      <a:lnTo>
                        <a:pt x="881" y="14"/>
                      </a:lnTo>
                      <a:lnTo>
                        <a:pt x="916" y="22"/>
                      </a:lnTo>
                      <a:lnTo>
                        <a:pt x="951" y="32"/>
                      </a:lnTo>
                      <a:lnTo>
                        <a:pt x="986" y="44"/>
                      </a:lnTo>
                      <a:lnTo>
                        <a:pt x="1019" y="57"/>
                      </a:lnTo>
                      <a:lnTo>
                        <a:pt x="1051" y="71"/>
                      </a:lnTo>
                      <a:lnTo>
                        <a:pt x="1083" y="88"/>
                      </a:lnTo>
                      <a:lnTo>
                        <a:pt x="1113" y="106"/>
                      </a:lnTo>
                      <a:lnTo>
                        <a:pt x="1143" y="125"/>
                      </a:lnTo>
                      <a:lnTo>
                        <a:pt x="1172" y="145"/>
                      </a:lnTo>
                      <a:lnTo>
                        <a:pt x="1199" y="167"/>
                      </a:lnTo>
                      <a:lnTo>
                        <a:pt x="1227" y="189"/>
                      </a:lnTo>
                      <a:lnTo>
                        <a:pt x="1252" y="215"/>
                      </a:lnTo>
                      <a:lnTo>
                        <a:pt x="1275" y="240"/>
                      </a:lnTo>
                      <a:lnTo>
                        <a:pt x="1299" y="266"/>
                      </a:lnTo>
                      <a:lnTo>
                        <a:pt x="1321" y="293"/>
                      </a:lnTo>
                      <a:lnTo>
                        <a:pt x="1341" y="323"/>
                      </a:lnTo>
                      <a:lnTo>
                        <a:pt x="1360" y="352"/>
                      </a:lnTo>
                      <a:lnTo>
                        <a:pt x="1378" y="383"/>
                      </a:lnTo>
                      <a:lnTo>
                        <a:pt x="1394" y="415"/>
                      </a:lnTo>
                      <a:lnTo>
                        <a:pt x="1409" y="447"/>
                      </a:lnTo>
                      <a:lnTo>
                        <a:pt x="1422" y="481"/>
                      </a:lnTo>
                      <a:lnTo>
                        <a:pt x="1433" y="514"/>
                      </a:lnTo>
                      <a:lnTo>
                        <a:pt x="1444" y="550"/>
                      </a:lnTo>
                      <a:lnTo>
                        <a:pt x="1452" y="584"/>
                      </a:lnTo>
                      <a:lnTo>
                        <a:pt x="1458" y="620"/>
                      </a:lnTo>
                      <a:lnTo>
                        <a:pt x="1463" y="657"/>
                      </a:lnTo>
                      <a:lnTo>
                        <a:pt x="1465" y="694"/>
                      </a:lnTo>
                      <a:lnTo>
                        <a:pt x="1466" y="732"/>
                      </a:lnTo>
                      <a:lnTo>
                        <a:pt x="1465" y="770"/>
                      </a:lnTo>
                      <a:lnTo>
                        <a:pt x="1463" y="807"/>
                      </a:lnTo>
                      <a:lnTo>
                        <a:pt x="1458" y="844"/>
                      </a:lnTo>
                      <a:lnTo>
                        <a:pt x="1452" y="880"/>
                      </a:lnTo>
                      <a:lnTo>
                        <a:pt x="1444" y="916"/>
                      </a:lnTo>
                      <a:lnTo>
                        <a:pt x="1433" y="951"/>
                      </a:lnTo>
                      <a:lnTo>
                        <a:pt x="1422" y="984"/>
                      </a:lnTo>
                      <a:lnTo>
                        <a:pt x="1409" y="1017"/>
                      </a:lnTo>
                      <a:lnTo>
                        <a:pt x="1394" y="1050"/>
                      </a:lnTo>
                      <a:lnTo>
                        <a:pt x="1378" y="1082"/>
                      </a:lnTo>
                      <a:lnTo>
                        <a:pt x="1360" y="1113"/>
                      </a:lnTo>
                      <a:lnTo>
                        <a:pt x="1341" y="1143"/>
                      </a:lnTo>
                      <a:lnTo>
                        <a:pt x="1321" y="1171"/>
                      </a:lnTo>
                      <a:lnTo>
                        <a:pt x="1299" y="1199"/>
                      </a:lnTo>
                      <a:lnTo>
                        <a:pt x="1275" y="1225"/>
                      </a:lnTo>
                      <a:lnTo>
                        <a:pt x="1252" y="1251"/>
                      </a:lnTo>
                      <a:lnTo>
                        <a:pt x="1227" y="1275"/>
                      </a:lnTo>
                      <a:lnTo>
                        <a:pt x="1199" y="1298"/>
                      </a:lnTo>
                      <a:lnTo>
                        <a:pt x="1172" y="1319"/>
                      </a:lnTo>
                      <a:lnTo>
                        <a:pt x="1143" y="1341"/>
                      </a:lnTo>
                      <a:lnTo>
                        <a:pt x="1113" y="1360"/>
                      </a:lnTo>
                      <a:lnTo>
                        <a:pt x="1083" y="1376"/>
                      </a:lnTo>
                      <a:lnTo>
                        <a:pt x="1051" y="1393"/>
                      </a:lnTo>
                      <a:lnTo>
                        <a:pt x="1019" y="1407"/>
                      </a:lnTo>
                      <a:lnTo>
                        <a:pt x="986" y="1421"/>
                      </a:lnTo>
                      <a:lnTo>
                        <a:pt x="951" y="1432"/>
                      </a:lnTo>
                      <a:lnTo>
                        <a:pt x="916" y="1442"/>
                      </a:lnTo>
                      <a:lnTo>
                        <a:pt x="881" y="1450"/>
                      </a:lnTo>
                      <a:lnTo>
                        <a:pt x="845" y="1456"/>
                      </a:lnTo>
                      <a:lnTo>
                        <a:pt x="808" y="1461"/>
                      </a:lnTo>
                      <a:lnTo>
                        <a:pt x="771" y="1465"/>
                      </a:lnTo>
                      <a:lnTo>
                        <a:pt x="734" y="1465"/>
                      </a:lnTo>
                      <a:lnTo>
                        <a:pt x="696" y="1465"/>
                      </a:lnTo>
                      <a:lnTo>
                        <a:pt x="659" y="1461"/>
                      </a:lnTo>
                      <a:lnTo>
                        <a:pt x="622" y="1456"/>
                      </a:lnTo>
                      <a:lnTo>
                        <a:pt x="586" y="1450"/>
                      </a:lnTo>
                      <a:lnTo>
                        <a:pt x="550" y="1442"/>
                      </a:lnTo>
                      <a:lnTo>
                        <a:pt x="515" y="1432"/>
                      </a:lnTo>
                      <a:lnTo>
                        <a:pt x="481" y="1421"/>
                      </a:lnTo>
                      <a:lnTo>
                        <a:pt x="447" y="1407"/>
                      </a:lnTo>
                      <a:lnTo>
                        <a:pt x="415" y="1393"/>
                      </a:lnTo>
                      <a:lnTo>
                        <a:pt x="384" y="1376"/>
                      </a:lnTo>
                      <a:lnTo>
                        <a:pt x="353" y="1360"/>
                      </a:lnTo>
                      <a:lnTo>
                        <a:pt x="323" y="1341"/>
                      </a:lnTo>
                      <a:lnTo>
                        <a:pt x="295" y="1319"/>
                      </a:lnTo>
                      <a:lnTo>
                        <a:pt x="267" y="1298"/>
                      </a:lnTo>
                      <a:lnTo>
                        <a:pt x="241" y="1275"/>
                      </a:lnTo>
                      <a:lnTo>
                        <a:pt x="215" y="1251"/>
                      </a:lnTo>
                      <a:lnTo>
                        <a:pt x="191" y="1225"/>
                      </a:lnTo>
                      <a:lnTo>
                        <a:pt x="168" y="1199"/>
                      </a:lnTo>
                      <a:lnTo>
                        <a:pt x="146" y="1171"/>
                      </a:lnTo>
                      <a:lnTo>
                        <a:pt x="125" y="1143"/>
                      </a:lnTo>
                      <a:lnTo>
                        <a:pt x="106" y="1113"/>
                      </a:lnTo>
                      <a:lnTo>
                        <a:pt x="88" y="1082"/>
                      </a:lnTo>
                      <a:lnTo>
                        <a:pt x="73" y="1050"/>
                      </a:lnTo>
                      <a:lnTo>
                        <a:pt x="59" y="1017"/>
                      </a:lnTo>
                      <a:lnTo>
                        <a:pt x="45" y="984"/>
                      </a:lnTo>
                      <a:lnTo>
                        <a:pt x="33" y="951"/>
                      </a:lnTo>
                      <a:lnTo>
                        <a:pt x="24" y="916"/>
                      </a:lnTo>
                      <a:lnTo>
                        <a:pt x="16" y="880"/>
                      </a:lnTo>
                      <a:lnTo>
                        <a:pt x="8" y="844"/>
                      </a:lnTo>
                      <a:lnTo>
                        <a:pt x="4" y="807"/>
                      </a:lnTo>
                      <a:lnTo>
                        <a:pt x="1" y="770"/>
                      </a:lnTo>
                      <a:lnTo>
                        <a:pt x="0" y="732"/>
                      </a:lnTo>
                      <a:lnTo>
                        <a:pt x="1" y="694"/>
                      </a:lnTo>
                      <a:lnTo>
                        <a:pt x="4" y="657"/>
                      </a:lnTo>
                      <a:lnTo>
                        <a:pt x="8" y="620"/>
                      </a:lnTo>
                      <a:lnTo>
                        <a:pt x="16" y="584"/>
                      </a:lnTo>
                      <a:lnTo>
                        <a:pt x="24" y="550"/>
                      </a:lnTo>
                      <a:lnTo>
                        <a:pt x="33" y="514"/>
                      </a:lnTo>
                      <a:lnTo>
                        <a:pt x="45" y="481"/>
                      </a:lnTo>
                      <a:lnTo>
                        <a:pt x="59" y="447"/>
                      </a:lnTo>
                      <a:lnTo>
                        <a:pt x="73" y="415"/>
                      </a:lnTo>
                      <a:lnTo>
                        <a:pt x="88" y="383"/>
                      </a:lnTo>
                      <a:lnTo>
                        <a:pt x="106" y="352"/>
                      </a:lnTo>
                      <a:lnTo>
                        <a:pt x="125" y="323"/>
                      </a:lnTo>
                      <a:lnTo>
                        <a:pt x="146" y="293"/>
                      </a:lnTo>
                      <a:lnTo>
                        <a:pt x="168" y="266"/>
                      </a:lnTo>
                      <a:lnTo>
                        <a:pt x="191" y="240"/>
                      </a:lnTo>
                      <a:lnTo>
                        <a:pt x="215" y="215"/>
                      </a:lnTo>
                      <a:lnTo>
                        <a:pt x="241" y="189"/>
                      </a:lnTo>
                      <a:lnTo>
                        <a:pt x="267" y="167"/>
                      </a:lnTo>
                      <a:lnTo>
                        <a:pt x="295" y="145"/>
                      </a:lnTo>
                      <a:lnTo>
                        <a:pt x="323" y="125"/>
                      </a:lnTo>
                      <a:lnTo>
                        <a:pt x="353" y="106"/>
                      </a:lnTo>
                      <a:lnTo>
                        <a:pt x="384" y="88"/>
                      </a:lnTo>
                      <a:lnTo>
                        <a:pt x="415" y="71"/>
                      </a:lnTo>
                      <a:lnTo>
                        <a:pt x="447" y="57"/>
                      </a:lnTo>
                      <a:lnTo>
                        <a:pt x="481" y="44"/>
                      </a:lnTo>
                      <a:lnTo>
                        <a:pt x="515" y="32"/>
                      </a:lnTo>
                      <a:lnTo>
                        <a:pt x="550" y="22"/>
                      </a:lnTo>
                      <a:lnTo>
                        <a:pt x="586" y="14"/>
                      </a:lnTo>
                      <a:lnTo>
                        <a:pt x="622" y="8"/>
                      </a:lnTo>
                      <a:lnTo>
                        <a:pt x="659" y="3"/>
                      </a:lnTo>
                      <a:lnTo>
                        <a:pt x="696" y="0"/>
                      </a:lnTo>
                      <a:lnTo>
                        <a:pt x="734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d-ID">
                    <a:solidFill>
                      <a:schemeClr val="lt1"/>
                    </a:solidFill>
                  </a:endParaRPr>
                </a:p>
              </p:txBody>
            </p:sp>
            <p:sp>
              <p:nvSpPr>
                <p:cNvPr id="154" name="Freeform 51"/>
                <p:cNvSpPr>
                  <a:spLocks/>
                </p:cNvSpPr>
                <p:nvPr/>
              </p:nvSpPr>
              <p:spPr bwMode="auto">
                <a:xfrm>
                  <a:off x="1547608" y="2219330"/>
                  <a:ext cx="186147" cy="230257"/>
                </a:xfrm>
                <a:custGeom>
                  <a:avLst/>
                  <a:gdLst/>
                  <a:ahLst/>
                  <a:cxnLst>
                    <a:cxn ang="0">
                      <a:pos x="0" y="2492"/>
                    </a:cxn>
                    <a:cxn ang="0">
                      <a:pos x="2" y="2237"/>
                    </a:cxn>
                    <a:cxn ang="0">
                      <a:pos x="11" y="1990"/>
                    </a:cxn>
                    <a:cxn ang="0">
                      <a:pos x="25" y="1750"/>
                    </a:cxn>
                    <a:cxn ang="0">
                      <a:pos x="45" y="1521"/>
                    </a:cxn>
                    <a:cxn ang="0">
                      <a:pos x="74" y="1304"/>
                    </a:cxn>
                    <a:cxn ang="0">
                      <a:pos x="110" y="1099"/>
                    </a:cxn>
                    <a:cxn ang="0">
                      <a:pos x="154" y="907"/>
                    </a:cxn>
                    <a:cxn ang="0">
                      <a:pos x="206" y="729"/>
                    </a:cxn>
                    <a:cxn ang="0">
                      <a:pos x="268" y="569"/>
                    </a:cxn>
                    <a:cxn ang="0">
                      <a:pos x="340" y="425"/>
                    </a:cxn>
                    <a:cxn ang="0">
                      <a:pos x="422" y="301"/>
                    </a:cxn>
                    <a:cxn ang="0">
                      <a:pos x="515" y="196"/>
                    </a:cxn>
                    <a:cxn ang="0">
                      <a:pos x="619" y="111"/>
                    </a:cxn>
                    <a:cxn ang="0">
                      <a:pos x="736" y="50"/>
                    </a:cxn>
                    <a:cxn ang="0">
                      <a:pos x="865" y="12"/>
                    </a:cxn>
                    <a:cxn ang="0">
                      <a:pos x="1007" y="0"/>
                    </a:cxn>
                    <a:cxn ang="0">
                      <a:pos x="1149" y="12"/>
                    </a:cxn>
                    <a:cxn ang="0">
                      <a:pos x="1278" y="50"/>
                    </a:cxn>
                    <a:cxn ang="0">
                      <a:pos x="1393" y="111"/>
                    </a:cxn>
                    <a:cxn ang="0">
                      <a:pos x="1498" y="196"/>
                    </a:cxn>
                    <a:cxn ang="0">
                      <a:pos x="1591" y="301"/>
                    </a:cxn>
                    <a:cxn ang="0">
                      <a:pos x="1674" y="425"/>
                    </a:cxn>
                    <a:cxn ang="0">
                      <a:pos x="1745" y="569"/>
                    </a:cxn>
                    <a:cxn ang="0">
                      <a:pos x="1807" y="729"/>
                    </a:cxn>
                    <a:cxn ang="0">
                      <a:pos x="1860" y="907"/>
                    </a:cxn>
                    <a:cxn ang="0">
                      <a:pos x="1904" y="1099"/>
                    </a:cxn>
                    <a:cxn ang="0">
                      <a:pos x="1939" y="1304"/>
                    </a:cxn>
                    <a:cxn ang="0">
                      <a:pos x="1967" y="1521"/>
                    </a:cxn>
                    <a:cxn ang="0">
                      <a:pos x="1988" y="1750"/>
                    </a:cxn>
                    <a:cxn ang="0">
                      <a:pos x="2002" y="1990"/>
                    </a:cxn>
                    <a:cxn ang="0">
                      <a:pos x="2010" y="2237"/>
                    </a:cxn>
                    <a:cxn ang="0">
                      <a:pos x="2013" y="2492"/>
                    </a:cxn>
                  </a:cxnLst>
                  <a:rect l="0" t="0" r="r" b="b"/>
                  <a:pathLst>
                    <a:path w="2013" h="2492">
                      <a:moveTo>
                        <a:pt x="1007" y="2492"/>
                      </a:moveTo>
                      <a:lnTo>
                        <a:pt x="0" y="2492"/>
                      </a:lnTo>
                      <a:lnTo>
                        <a:pt x="1" y="2363"/>
                      </a:lnTo>
                      <a:lnTo>
                        <a:pt x="2" y="2237"/>
                      </a:lnTo>
                      <a:lnTo>
                        <a:pt x="6" y="2112"/>
                      </a:lnTo>
                      <a:lnTo>
                        <a:pt x="11" y="1990"/>
                      </a:lnTo>
                      <a:lnTo>
                        <a:pt x="17" y="1868"/>
                      </a:lnTo>
                      <a:lnTo>
                        <a:pt x="25" y="1750"/>
                      </a:lnTo>
                      <a:lnTo>
                        <a:pt x="34" y="1635"/>
                      </a:lnTo>
                      <a:lnTo>
                        <a:pt x="45" y="1521"/>
                      </a:lnTo>
                      <a:lnTo>
                        <a:pt x="58" y="1412"/>
                      </a:lnTo>
                      <a:lnTo>
                        <a:pt x="74" y="1304"/>
                      </a:lnTo>
                      <a:lnTo>
                        <a:pt x="91" y="1199"/>
                      </a:lnTo>
                      <a:lnTo>
                        <a:pt x="110" y="1099"/>
                      </a:lnTo>
                      <a:lnTo>
                        <a:pt x="130" y="1001"/>
                      </a:lnTo>
                      <a:lnTo>
                        <a:pt x="154" y="907"/>
                      </a:lnTo>
                      <a:lnTo>
                        <a:pt x="179" y="816"/>
                      </a:lnTo>
                      <a:lnTo>
                        <a:pt x="206" y="729"/>
                      </a:lnTo>
                      <a:lnTo>
                        <a:pt x="236" y="647"/>
                      </a:lnTo>
                      <a:lnTo>
                        <a:pt x="268" y="569"/>
                      </a:lnTo>
                      <a:lnTo>
                        <a:pt x="303" y="495"/>
                      </a:lnTo>
                      <a:lnTo>
                        <a:pt x="340" y="425"/>
                      </a:lnTo>
                      <a:lnTo>
                        <a:pt x="379" y="361"/>
                      </a:lnTo>
                      <a:lnTo>
                        <a:pt x="422" y="301"/>
                      </a:lnTo>
                      <a:lnTo>
                        <a:pt x="466" y="246"/>
                      </a:lnTo>
                      <a:lnTo>
                        <a:pt x="515" y="196"/>
                      </a:lnTo>
                      <a:lnTo>
                        <a:pt x="565" y="151"/>
                      </a:lnTo>
                      <a:lnTo>
                        <a:pt x="619" y="111"/>
                      </a:lnTo>
                      <a:lnTo>
                        <a:pt x="676" y="78"/>
                      </a:lnTo>
                      <a:lnTo>
                        <a:pt x="736" y="50"/>
                      </a:lnTo>
                      <a:lnTo>
                        <a:pt x="798" y="29"/>
                      </a:lnTo>
                      <a:lnTo>
                        <a:pt x="865" y="12"/>
                      </a:lnTo>
                      <a:lnTo>
                        <a:pt x="934" y="3"/>
                      </a:lnTo>
                      <a:lnTo>
                        <a:pt x="1007" y="0"/>
                      </a:lnTo>
                      <a:lnTo>
                        <a:pt x="1080" y="3"/>
                      </a:lnTo>
                      <a:lnTo>
                        <a:pt x="1149" y="12"/>
                      </a:lnTo>
                      <a:lnTo>
                        <a:pt x="1214" y="29"/>
                      </a:lnTo>
                      <a:lnTo>
                        <a:pt x="1278" y="50"/>
                      </a:lnTo>
                      <a:lnTo>
                        <a:pt x="1337" y="78"/>
                      </a:lnTo>
                      <a:lnTo>
                        <a:pt x="1393" y="111"/>
                      </a:lnTo>
                      <a:lnTo>
                        <a:pt x="1447" y="151"/>
                      </a:lnTo>
                      <a:lnTo>
                        <a:pt x="1498" y="196"/>
                      </a:lnTo>
                      <a:lnTo>
                        <a:pt x="1546" y="246"/>
                      </a:lnTo>
                      <a:lnTo>
                        <a:pt x="1591" y="301"/>
                      </a:lnTo>
                      <a:lnTo>
                        <a:pt x="1633" y="361"/>
                      </a:lnTo>
                      <a:lnTo>
                        <a:pt x="1674" y="425"/>
                      </a:lnTo>
                      <a:lnTo>
                        <a:pt x="1711" y="495"/>
                      </a:lnTo>
                      <a:lnTo>
                        <a:pt x="1745" y="569"/>
                      </a:lnTo>
                      <a:lnTo>
                        <a:pt x="1778" y="647"/>
                      </a:lnTo>
                      <a:lnTo>
                        <a:pt x="1807" y="729"/>
                      </a:lnTo>
                      <a:lnTo>
                        <a:pt x="1835" y="816"/>
                      </a:lnTo>
                      <a:lnTo>
                        <a:pt x="1860" y="907"/>
                      </a:lnTo>
                      <a:lnTo>
                        <a:pt x="1883" y="1001"/>
                      </a:lnTo>
                      <a:lnTo>
                        <a:pt x="1904" y="1099"/>
                      </a:lnTo>
                      <a:lnTo>
                        <a:pt x="1922" y="1199"/>
                      </a:lnTo>
                      <a:lnTo>
                        <a:pt x="1939" y="1304"/>
                      </a:lnTo>
                      <a:lnTo>
                        <a:pt x="1954" y="1412"/>
                      </a:lnTo>
                      <a:lnTo>
                        <a:pt x="1967" y="1521"/>
                      </a:lnTo>
                      <a:lnTo>
                        <a:pt x="1978" y="1635"/>
                      </a:lnTo>
                      <a:lnTo>
                        <a:pt x="1988" y="1750"/>
                      </a:lnTo>
                      <a:lnTo>
                        <a:pt x="1996" y="1868"/>
                      </a:lnTo>
                      <a:lnTo>
                        <a:pt x="2002" y="1990"/>
                      </a:lnTo>
                      <a:lnTo>
                        <a:pt x="2007" y="2112"/>
                      </a:lnTo>
                      <a:lnTo>
                        <a:pt x="2010" y="2237"/>
                      </a:lnTo>
                      <a:lnTo>
                        <a:pt x="2013" y="2363"/>
                      </a:lnTo>
                      <a:lnTo>
                        <a:pt x="2013" y="2492"/>
                      </a:lnTo>
                      <a:lnTo>
                        <a:pt x="1007" y="249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</p:spPr>
              <p:style>
                <a:lnRef idx="2">
                  <a:schemeClr val="dk1"/>
                </a:lnRef>
                <a:fillRef idx="1">
                  <a:schemeClr val="lt1"/>
                </a:fillRef>
                <a:effectRef idx="0">
                  <a:schemeClr val="dk1"/>
                </a:effectRef>
                <a:fontRef idx="minor">
                  <a:schemeClr val="dk1"/>
                </a:fontRef>
              </p:style>
              <p:txBody>
                <a:bodyPr anchor="ctr"/>
                <a:lstStyle/>
                <a:p>
                  <a:pPr algn="ctr" fontAlgn="auto">
                    <a:spcBef>
                      <a:spcPts val="0"/>
                    </a:spcBef>
                    <a:spcAft>
                      <a:spcPts val="0"/>
                    </a:spcAft>
                    <a:defRPr/>
                  </a:pPr>
                  <a:endParaRPr lang="id-ID">
                    <a:solidFill>
                      <a:schemeClr val="lt1"/>
                    </a:solidFill>
                  </a:endParaRPr>
                </a:p>
              </p:txBody>
            </p:sp>
          </p:grpSp>
        </p:grpSp>
        <p:grpSp>
          <p:nvGrpSpPr>
            <p:cNvPr id="142" name="Group 118"/>
            <p:cNvGrpSpPr>
              <a:grpSpLocks/>
            </p:cNvGrpSpPr>
            <p:nvPr/>
          </p:nvGrpSpPr>
          <p:grpSpPr bwMode="auto">
            <a:xfrm>
              <a:off x="5815851" y="1845505"/>
              <a:ext cx="788897" cy="794720"/>
              <a:chOff x="4114800" y="3038995"/>
              <a:chExt cx="1219206" cy="1228205"/>
            </a:xfrm>
          </p:grpSpPr>
          <p:sp>
            <p:nvSpPr>
              <p:cNvPr id="143" name="Ellipse 33"/>
              <p:cNvSpPr/>
              <p:nvPr/>
            </p:nvSpPr>
            <p:spPr bwMode="auto">
              <a:xfrm>
                <a:off x="4115135" y="3047808"/>
                <a:ext cx="1218538" cy="1219155"/>
              </a:xfrm>
              <a:prstGeom prst="ellipse">
                <a:avLst/>
              </a:prstGeom>
              <a:solidFill>
                <a:srgbClr val="FFFFFF">
                  <a:alpha val="27000"/>
                </a:srgbClr>
              </a:solidFill>
              <a:ln w="9525" cap="flat" cmpd="sng" algn="ctr">
                <a:solidFill>
                  <a:sysClr val="window" lastClr="FFFFFF"/>
                </a:solidFill>
                <a:prstDash val="solid"/>
              </a:ln>
              <a:effectLst>
                <a:outerShdw blurRad="381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da-DK">
                  <a:solidFill>
                    <a:srgbClr val="FFFFFF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44" name="Ellipse 45"/>
              <p:cNvSpPr>
                <a:spLocks noChangeArrowheads="1"/>
              </p:cNvSpPr>
              <p:nvPr/>
            </p:nvSpPr>
            <p:spPr bwMode="auto">
              <a:xfrm>
                <a:off x="4318355" y="3038995"/>
                <a:ext cx="839807" cy="626734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63" name="Group 162"/>
          <p:cNvGrpSpPr/>
          <p:nvPr/>
        </p:nvGrpSpPr>
        <p:grpSpPr>
          <a:xfrm>
            <a:off x="7502525" y="4048889"/>
            <a:ext cx="908050" cy="896937"/>
            <a:chOff x="7415213" y="3138488"/>
            <a:chExt cx="908050" cy="896937"/>
          </a:xfrm>
        </p:grpSpPr>
        <p:grpSp>
          <p:nvGrpSpPr>
            <p:cNvPr id="164" name="Group 100"/>
            <p:cNvGrpSpPr>
              <a:grpSpLocks/>
            </p:cNvGrpSpPr>
            <p:nvPr/>
          </p:nvGrpSpPr>
          <p:grpSpPr bwMode="auto">
            <a:xfrm>
              <a:off x="7415213" y="3138488"/>
              <a:ext cx="908050" cy="896937"/>
              <a:chOff x="4572000" y="1981200"/>
              <a:chExt cx="1295401" cy="1278073"/>
            </a:xfrm>
          </p:grpSpPr>
          <p:sp>
            <p:nvSpPr>
              <p:cNvPr id="169" name="Ellipse 44"/>
              <p:cNvSpPr/>
              <p:nvPr/>
            </p:nvSpPr>
            <p:spPr bwMode="auto">
              <a:xfrm rot="21052097">
                <a:off x="4572000" y="1981200"/>
                <a:ext cx="1278723" cy="127807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>
                <a:innerShdw blurRad="190500" dist="114300" dir="564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da-DK" smtClean="0">
                  <a:solidFill>
                    <a:srgbClr val="FFFFFF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70" name="AutoShape 14"/>
              <p:cNvSpPr>
                <a:spLocks noChangeAspect="1" noChangeArrowheads="1" noTextEdit="1"/>
              </p:cNvSpPr>
              <p:nvPr/>
            </p:nvSpPr>
            <p:spPr bwMode="auto">
              <a:xfrm>
                <a:off x="4892842" y="2330061"/>
                <a:ext cx="974559" cy="7557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165" name="Picture 2" descr="http://dccouncil.us/images/logos/largeseal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468933" y="3200400"/>
              <a:ext cx="788917" cy="780342"/>
            </a:xfrm>
            <a:prstGeom prst="rect">
              <a:avLst/>
            </a:prstGeom>
            <a:noFill/>
          </p:spPr>
        </p:pic>
        <p:grpSp>
          <p:nvGrpSpPr>
            <p:cNvPr id="166" name="Group 118"/>
            <p:cNvGrpSpPr>
              <a:grpSpLocks/>
            </p:cNvGrpSpPr>
            <p:nvPr/>
          </p:nvGrpSpPr>
          <p:grpSpPr bwMode="auto">
            <a:xfrm>
              <a:off x="7427332" y="3159601"/>
              <a:ext cx="854638" cy="861940"/>
              <a:chOff x="4114800" y="3038995"/>
              <a:chExt cx="1219206" cy="1228205"/>
            </a:xfrm>
          </p:grpSpPr>
          <p:sp>
            <p:nvSpPr>
              <p:cNvPr id="167" name="Ellipse 33"/>
              <p:cNvSpPr/>
              <p:nvPr/>
            </p:nvSpPr>
            <p:spPr bwMode="auto">
              <a:xfrm>
                <a:off x="4115202" y="3047738"/>
                <a:ext cx="1218403" cy="1219261"/>
              </a:xfrm>
              <a:prstGeom prst="ellipse">
                <a:avLst/>
              </a:prstGeom>
              <a:solidFill>
                <a:srgbClr val="FFFFFF">
                  <a:alpha val="27000"/>
                </a:srgbClr>
              </a:solidFill>
              <a:ln w="9525" cap="flat" cmpd="sng" algn="ctr">
                <a:solidFill>
                  <a:sysClr val="window" lastClr="FFFFFF"/>
                </a:solidFill>
                <a:prstDash val="solid"/>
              </a:ln>
              <a:effectLst>
                <a:outerShdw blurRad="381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da-DK">
                  <a:solidFill>
                    <a:srgbClr val="FFFFFF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68" name="Ellipse 45"/>
              <p:cNvSpPr>
                <a:spLocks noChangeArrowheads="1"/>
              </p:cNvSpPr>
              <p:nvPr/>
            </p:nvSpPr>
            <p:spPr bwMode="auto">
              <a:xfrm>
                <a:off x="4318355" y="3038995"/>
                <a:ext cx="839807" cy="626734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71" name="Group 170"/>
          <p:cNvGrpSpPr/>
          <p:nvPr/>
        </p:nvGrpSpPr>
        <p:grpSpPr>
          <a:xfrm>
            <a:off x="627062" y="4737864"/>
            <a:ext cx="908050" cy="896937"/>
            <a:chOff x="7415213" y="3138488"/>
            <a:chExt cx="908050" cy="896937"/>
          </a:xfrm>
        </p:grpSpPr>
        <p:grpSp>
          <p:nvGrpSpPr>
            <p:cNvPr id="172" name="Group 100"/>
            <p:cNvGrpSpPr>
              <a:grpSpLocks/>
            </p:cNvGrpSpPr>
            <p:nvPr/>
          </p:nvGrpSpPr>
          <p:grpSpPr bwMode="auto">
            <a:xfrm>
              <a:off x="7415213" y="3138488"/>
              <a:ext cx="908050" cy="896937"/>
              <a:chOff x="4572000" y="1981200"/>
              <a:chExt cx="1295401" cy="1278073"/>
            </a:xfrm>
          </p:grpSpPr>
          <p:sp>
            <p:nvSpPr>
              <p:cNvPr id="177" name="Ellipse 44"/>
              <p:cNvSpPr/>
              <p:nvPr/>
            </p:nvSpPr>
            <p:spPr bwMode="auto">
              <a:xfrm rot="21052097">
                <a:off x="4572000" y="1981200"/>
                <a:ext cx="1278723" cy="127807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>
                <a:innerShdw blurRad="190500" dist="114300" dir="564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da-DK" smtClean="0">
                  <a:solidFill>
                    <a:srgbClr val="FFFFFF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78" name="AutoShape 14"/>
              <p:cNvSpPr>
                <a:spLocks noChangeAspect="1" noChangeArrowheads="1" noTextEdit="1"/>
              </p:cNvSpPr>
              <p:nvPr/>
            </p:nvSpPr>
            <p:spPr bwMode="auto">
              <a:xfrm>
                <a:off x="4892842" y="2330061"/>
                <a:ext cx="974559" cy="7557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173" name="Picture 2" descr="http://dccouncil.us/images/logos/largeseal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468933" y="3200400"/>
              <a:ext cx="788917" cy="780342"/>
            </a:xfrm>
            <a:prstGeom prst="rect">
              <a:avLst/>
            </a:prstGeom>
            <a:noFill/>
          </p:spPr>
        </p:pic>
        <p:grpSp>
          <p:nvGrpSpPr>
            <p:cNvPr id="174" name="Group 118"/>
            <p:cNvGrpSpPr>
              <a:grpSpLocks/>
            </p:cNvGrpSpPr>
            <p:nvPr/>
          </p:nvGrpSpPr>
          <p:grpSpPr bwMode="auto">
            <a:xfrm>
              <a:off x="7427332" y="3159601"/>
              <a:ext cx="854638" cy="861940"/>
              <a:chOff x="4114800" y="3038995"/>
              <a:chExt cx="1219206" cy="1228205"/>
            </a:xfrm>
          </p:grpSpPr>
          <p:sp>
            <p:nvSpPr>
              <p:cNvPr id="175" name="Ellipse 33"/>
              <p:cNvSpPr/>
              <p:nvPr/>
            </p:nvSpPr>
            <p:spPr bwMode="auto">
              <a:xfrm>
                <a:off x="4115202" y="3047738"/>
                <a:ext cx="1218403" cy="1219261"/>
              </a:xfrm>
              <a:prstGeom prst="ellipse">
                <a:avLst/>
              </a:prstGeom>
              <a:solidFill>
                <a:srgbClr val="FFFFFF">
                  <a:alpha val="27000"/>
                </a:srgbClr>
              </a:solidFill>
              <a:ln w="9525" cap="flat" cmpd="sng" algn="ctr">
                <a:solidFill>
                  <a:sysClr val="window" lastClr="FFFFFF"/>
                </a:solidFill>
                <a:prstDash val="solid"/>
              </a:ln>
              <a:effectLst>
                <a:outerShdw blurRad="381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da-DK">
                  <a:solidFill>
                    <a:srgbClr val="FFFFFF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76" name="Ellipse 45"/>
              <p:cNvSpPr>
                <a:spLocks noChangeArrowheads="1"/>
              </p:cNvSpPr>
              <p:nvPr/>
            </p:nvSpPr>
            <p:spPr bwMode="auto">
              <a:xfrm>
                <a:off x="4318355" y="3038995"/>
                <a:ext cx="839807" cy="626734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79" name="Group 178"/>
          <p:cNvGrpSpPr/>
          <p:nvPr/>
        </p:nvGrpSpPr>
        <p:grpSpPr>
          <a:xfrm>
            <a:off x="624650" y="1890292"/>
            <a:ext cx="908050" cy="896937"/>
            <a:chOff x="7415213" y="3138488"/>
            <a:chExt cx="908050" cy="896937"/>
          </a:xfrm>
        </p:grpSpPr>
        <p:grpSp>
          <p:nvGrpSpPr>
            <p:cNvPr id="180" name="Group 100"/>
            <p:cNvGrpSpPr>
              <a:grpSpLocks/>
            </p:cNvGrpSpPr>
            <p:nvPr/>
          </p:nvGrpSpPr>
          <p:grpSpPr bwMode="auto">
            <a:xfrm>
              <a:off x="7415213" y="3138488"/>
              <a:ext cx="908050" cy="896937"/>
              <a:chOff x="4572000" y="1981200"/>
              <a:chExt cx="1295401" cy="1278073"/>
            </a:xfrm>
          </p:grpSpPr>
          <p:sp>
            <p:nvSpPr>
              <p:cNvPr id="185" name="Ellipse 44"/>
              <p:cNvSpPr/>
              <p:nvPr/>
            </p:nvSpPr>
            <p:spPr bwMode="auto">
              <a:xfrm rot="21052097">
                <a:off x="4572000" y="1981200"/>
                <a:ext cx="1278723" cy="127807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>
                <a:innerShdw blurRad="190500" dist="114300" dir="564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da-DK" smtClean="0">
                  <a:solidFill>
                    <a:srgbClr val="FFFFFF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86" name="AutoShape 14"/>
              <p:cNvSpPr>
                <a:spLocks noChangeAspect="1" noChangeArrowheads="1" noTextEdit="1"/>
              </p:cNvSpPr>
              <p:nvPr/>
            </p:nvSpPr>
            <p:spPr bwMode="auto">
              <a:xfrm>
                <a:off x="4892842" y="2330061"/>
                <a:ext cx="974559" cy="7557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181" name="Picture 2" descr="http://dccouncil.us/images/logos/largeseal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468933" y="3200400"/>
              <a:ext cx="788917" cy="780342"/>
            </a:xfrm>
            <a:prstGeom prst="rect">
              <a:avLst/>
            </a:prstGeom>
            <a:noFill/>
          </p:spPr>
        </p:pic>
        <p:grpSp>
          <p:nvGrpSpPr>
            <p:cNvPr id="182" name="Group 118"/>
            <p:cNvGrpSpPr>
              <a:grpSpLocks/>
            </p:cNvGrpSpPr>
            <p:nvPr/>
          </p:nvGrpSpPr>
          <p:grpSpPr bwMode="auto">
            <a:xfrm>
              <a:off x="7427332" y="3159601"/>
              <a:ext cx="854638" cy="861940"/>
              <a:chOff x="4114800" y="3038995"/>
              <a:chExt cx="1219206" cy="1228205"/>
            </a:xfrm>
          </p:grpSpPr>
          <p:sp>
            <p:nvSpPr>
              <p:cNvPr id="183" name="Ellipse 33"/>
              <p:cNvSpPr/>
              <p:nvPr/>
            </p:nvSpPr>
            <p:spPr bwMode="auto">
              <a:xfrm>
                <a:off x="4115202" y="3047738"/>
                <a:ext cx="1218403" cy="1219261"/>
              </a:xfrm>
              <a:prstGeom prst="ellipse">
                <a:avLst/>
              </a:prstGeom>
              <a:solidFill>
                <a:srgbClr val="FFFFFF">
                  <a:alpha val="27000"/>
                </a:srgbClr>
              </a:solidFill>
              <a:ln w="9525" cap="flat" cmpd="sng" algn="ctr">
                <a:solidFill>
                  <a:sysClr val="window" lastClr="FFFFFF"/>
                </a:solidFill>
                <a:prstDash val="solid"/>
              </a:ln>
              <a:effectLst>
                <a:outerShdw blurRad="381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da-DK">
                  <a:solidFill>
                    <a:srgbClr val="FFFFFF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84" name="Ellipse 45"/>
              <p:cNvSpPr>
                <a:spLocks noChangeArrowheads="1"/>
              </p:cNvSpPr>
              <p:nvPr/>
            </p:nvSpPr>
            <p:spPr bwMode="auto">
              <a:xfrm>
                <a:off x="4318355" y="3038995"/>
                <a:ext cx="839807" cy="626734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133" name="Rectangle 132"/>
          <p:cNvSpPr/>
          <p:nvPr/>
        </p:nvSpPr>
        <p:spPr>
          <a:xfrm flipH="1">
            <a:off x="4800600" y="1307275"/>
            <a:ext cx="3733800" cy="9906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42000"/>
                </a:schemeClr>
              </a:gs>
              <a:gs pos="100000">
                <a:schemeClr val="bg1">
                  <a:alpha val="75000"/>
                </a:schemeClr>
              </a:gs>
            </a:gsLst>
            <a:lin ang="0" scaled="1"/>
            <a:tileRect/>
          </a:gra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34" charset="-128"/>
            </a:endParaRPr>
          </a:p>
        </p:txBody>
      </p:sp>
      <p:sp>
        <p:nvSpPr>
          <p:cNvPr id="134" name="Rectangle 304"/>
          <p:cNvSpPr>
            <a:spLocks noChangeArrowheads="1"/>
          </p:cNvSpPr>
          <p:nvPr/>
        </p:nvSpPr>
        <p:spPr bwMode="auto">
          <a:xfrm flipH="1">
            <a:off x="4902200" y="1337438"/>
            <a:ext cx="2743200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1400" b="1" noProof="1" smtClean="0"/>
              <a:t>February 24</a:t>
            </a:r>
            <a:endParaRPr lang="en-US" sz="1400" b="1" noProof="1">
              <a:solidFill>
                <a:srgbClr val="262626"/>
              </a:solidFill>
            </a:endParaRPr>
          </a:p>
          <a:p>
            <a:r>
              <a:rPr lang="en-US" sz="1400" dirty="0" smtClean="0"/>
              <a:t>Council Budget Office sent standard budget submission questions to agency AFOs</a:t>
            </a:r>
            <a:endParaRPr lang="en-US" sz="1400" dirty="0"/>
          </a:p>
        </p:txBody>
      </p:sp>
      <p:grpSp>
        <p:nvGrpSpPr>
          <p:cNvPr id="195" name="Group 31"/>
          <p:cNvGrpSpPr>
            <a:grpSpLocks/>
          </p:cNvGrpSpPr>
          <p:nvPr/>
        </p:nvGrpSpPr>
        <p:grpSpPr bwMode="auto">
          <a:xfrm>
            <a:off x="4419600" y="1524000"/>
            <a:ext cx="228600" cy="228600"/>
            <a:chOff x="2628904" y="3086104"/>
            <a:chExt cx="228600" cy="228600"/>
          </a:xfrm>
        </p:grpSpPr>
        <p:sp>
          <p:nvSpPr>
            <p:cNvPr id="196" name="Oval 195"/>
            <p:cNvSpPr/>
            <p:nvPr/>
          </p:nvSpPr>
          <p:spPr>
            <a:xfrm>
              <a:off x="2667004" y="3124204"/>
              <a:ext cx="152400" cy="152400"/>
            </a:xfrm>
            <a:prstGeom prst="ellipse">
              <a:avLst/>
            </a:prstGeom>
            <a:solidFill>
              <a:srgbClr val="62656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  <p:sp>
          <p:nvSpPr>
            <p:cNvPr id="197" name="Oval 196"/>
            <p:cNvSpPr/>
            <p:nvPr/>
          </p:nvSpPr>
          <p:spPr>
            <a:xfrm>
              <a:off x="2628904" y="3086104"/>
              <a:ext cx="228600" cy="228600"/>
            </a:xfrm>
            <a:prstGeom prst="ellipse">
              <a:avLst/>
            </a:prstGeom>
            <a:noFill/>
            <a:ln w="15875">
              <a:solidFill>
                <a:srgbClr val="62656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>
                <a:solidFill>
                  <a:srgbClr val="FFFFFF"/>
                </a:solidFill>
                <a:cs typeface="Arial" charset="0"/>
              </a:endParaRPr>
            </a:p>
          </p:txBody>
        </p:sp>
      </p:grpSp>
      <p:grpSp>
        <p:nvGrpSpPr>
          <p:cNvPr id="198" name="Group 197"/>
          <p:cNvGrpSpPr/>
          <p:nvPr/>
        </p:nvGrpSpPr>
        <p:grpSpPr>
          <a:xfrm>
            <a:off x="7467600" y="1336614"/>
            <a:ext cx="908050" cy="896937"/>
            <a:chOff x="7415213" y="3138488"/>
            <a:chExt cx="908050" cy="896937"/>
          </a:xfrm>
        </p:grpSpPr>
        <p:grpSp>
          <p:nvGrpSpPr>
            <p:cNvPr id="199" name="Group 100"/>
            <p:cNvGrpSpPr>
              <a:grpSpLocks/>
            </p:cNvGrpSpPr>
            <p:nvPr/>
          </p:nvGrpSpPr>
          <p:grpSpPr bwMode="auto">
            <a:xfrm>
              <a:off x="7415213" y="3138488"/>
              <a:ext cx="908050" cy="896937"/>
              <a:chOff x="4572000" y="1981200"/>
              <a:chExt cx="1295401" cy="1278073"/>
            </a:xfrm>
          </p:grpSpPr>
          <p:sp>
            <p:nvSpPr>
              <p:cNvPr id="204" name="Ellipse 44"/>
              <p:cNvSpPr/>
              <p:nvPr/>
            </p:nvSpPr>
            <p:spPr bwMode="auto">
              <a:xfrm rot="21052097">
                <a:off x="4572000" y="1981200"/>
                <a:ext cx="1278723" cy="1278073"/>
              </a:xfrm>
              <a:prstGeom prst="ellipse">
                <a:avLst/>
              </a:prstGeom>
              <a:gradFill flip="none" rotWithShape="1">
                <a:gsLst>
                  <a:gs pos="0">
                    <a:schemeClr val="bg1"/>
                  </a:gs>
                  <a:gs pos="100000">
                    <a:schemeClr val="bg1">
                      <a:lumMod val="85000"/>
                    </a:schemeClr>
                  </a:gs>
                </a:gsLst>
                <a:path path="shape">
                  <a:fillToRect l="50000" t="50000" r="50000" b="50000"/>
                </a:path>
                <a:tileRect/>
              </a:gradFill>
              <a:ln w="9525" cap="flat" cmpd="sng" algn="ctr">
                <a:noFill/>
                <a:prstDash val="solid"/>
              </a:ln>
              <a:effectLst>
                <a:innerShdw blurRad="190500" dist="114300" dir="5640000">
                  <a:srgbClr val="000000">
                    <a:alpha val="37000"/>
                  </a:srgbClr>
                </a:innerShdw>
              </a:effectLst>
            </p:spPr>
            <p:txBody>
              <a:bodyPr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defRPr/>
                </a:pPr>
                <a:endParaRPr lang="da-DK" smtClean="0">
                  <a:solidFill>
                    <a:srgbClr val="FFFFFF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05" name="AutoShape 14"/>
              <p:cNvSpPr>
                <a:spLocks noChangeAspect="1" noChangeArrowheads="1" noTextEdit="1"/>
              </p:cNvSpPr>
              <p:nvPr/>
            </p:nvSpPr>
            <p:spPr bwMode="auto">
              <a:xfrm>
                <a:off x="4892842" y="2330061"/>
                <a:ext cx="974559" cy="75573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pic>
          <p:nvPicPr>
            <p:cNvPr id="200" name="Picture 2" descr="http://dccouncil.us/images/logos/largeseal.png">
              <a:hlinkClick r:id="rId3"/>
            </p:cNvPr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7468933" y="3200400"/>
              <a:ext cx="788917" cy="780342"/>
            </a:xfrm>
            <a:prstGeom prst="rect">
              <a:avLst/>
            </a:prstGeom>
            <a:noFill/>
          </p:spPr>
        </p:pic>
        <p:grpSp>
          <p:nvGrpSpPr>
            <p:cNvPr id="201" name="Group 118"/>
            <p:cNvGrpSpPr>
              <a:grpSpLocks/>
            </p:cNvGrpSpPr>
            <p:nvPr/>
          </p:nvGrpSpPr>
          <p:grpSpPr bwMode="auto">
            <a:xfrm>
              <a:off x="7427332" y="3159601"/>
              <a:ext cx="854638" cy="861940"/>
              <a:chOff x="4114800" y="3038995"/>
              <a:chExt cx="1219206" cy="1228205"/>
            </a:xfrm>
          </p:grpSpPr>
          <p:sp>
            <p:nvSpPr>
              <p:cNvPr id="202" name="Ellipse 33"/>
              <p:cNvSpPr/>
              <p:nvPr/>
            </p:nvSpPr>
            <p:spPr bwMode="auto">
              <a:xfrm>
                <a:off x="4115202" y="3047738"/>
                <a:ext cx="1218403" cy="1219261"/>
              </a:xfrm>
              <a:prstGeom prst="ellipse">
                <a:avLst/>
              </a:prstGeom>
              <a:solidFill>
                <a:srgbClr val="FFFFFF">
                  <a:alpha val="27000"/>
                </a:srgbClr>
              </a:solidFill>
              <a:ln w="9525" cap="flat" cmpd="sng" algn="ctr">
                <a:solidFill>
                  <a:sysClr val="window" lastClr="FFFFFF"/>
                </a:solidFill>
                <a:prstDash val="solid"/>
              </a:ln>
              <a:effectLst>
                <a:outerShdw blurRad="38100" dist="12700" dir="2700000" algn="tl" rotWithShape="0">
                  <a:prstClr val="black">
                    <a:alpha val="40000"/>
                  </a:prstClr>
                </a:outerShdw>
              </a:effectLst>
            </p:spPr>
            <p:txBody>
              <a:bodyPr anchor="ctr"/>
              <a:lstStyle/>
              <a:p>
                <a:pPr algn="ctr">
                  <a:defRPr/>
                </a:pPr>
                <a:endParaRPr lang="da-DK">
                  <a:solidFill>
                    <a:srgbClr val="FFFFFF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03" name="Ellipse 45"/>
              <p:cNvSpPr>
                <a:spLocks noChangeArrowheads="1"/>
              </p:cNvSpPr>
              <p:nvPr/>
            </p:nvSpPr>
            <p:spPr bwMode="auto">
              <a:xfrm>
                <a:off x="4318355" y="3038995"/>
                <a:ext cx="839807" cy="626734"/>
              </a:xfrm>
              <a:prstGeom prst="ellipse">
                <a:avLst/>
              </a:prstGeom>
              <a:gradFill rotWithShape="1">
                <a:gsLst>
                  <a:gs pos="0">
                    <a:srgbClr val="FFFCF9">
                      <a:alpha val="76999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00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/>
              <a:lstStyle/>
              <a:p>
                <a:pPr algn="ctr"/>
                <a:endParaRPr lang="en-US">
                  <a:solidFill>
                    <a:srgbClr val="FFFFFF"/>
                  </a:solidFill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The committee approved the Mayor’s proposed budget with the following changes to the agencies under its jurisdiction:</a:t>
            </a:r>
          </a:p>
          <a:p>
            <a:pPr marL="0" indent="0">
              <a:buNone/>
            </a:pPr>
            <a:endParaRPr lang="en-US" sz="2200" b="1" u="sng" dirty="0" smtClean="0"/>
          </a:p>
          <a:p>
            <a:pPr>
              <a:buNone/>
            </a:pPr>
            <a:r>
              <a:rPr lang="en-US" sz="2200" b="1" dirty="0"/>
              <a:t>DEPARTMENT OF </a:t>
            </a:r>
            <a:r>
              <a:rPr lang="en-US" sz="2200" b="1" dirty="0" smtClean="0"/>
              <a:t>HOUSING AND COMMUNITY DEVELOPMENT</a:t>
            </a:r>
          </a:p>
          <a:p>
            <a:r>
              <a:rPr lang="en-US" sz="2200" dirty="0" smtClean="0"/>
              <a:t>Added $2.5M to </a:t>
            </a:r>
            <a:r>
              <a:rPr lang="en-US" sz="2200" dirty="0"/>
              <a:t>offset </a:t>
            </a:r>
            <a:r>
              <a:rPr lang="en-US" sz="2200" dirty="0" smtClean="0"/>
              <a:t>a portion of the </a:t>
            </a:r>
            <a:r>
              <a:rPr lang="en-US" sz="2200" dirty="0"/>
              <a:t>cuts to the Home Purchase Assistance Program (HPAP)  </a:t>
            </a:r>
            <a:endParaRPr lang="en-US" sz="2200" dirty="0" smtClean="0"/>
          </a:p>
          <a:p>
            <a:pPr lvl="1"/>
            <a:r>
              <a:rPr lang="en-US" sz="1800" dirty="0" smtClean="0"/>
              <a:t>$500K transferred from the </a:t>
            </a:r>
            <a:r>
              <a:rPr lang="en-US" sz="1800" dirty="0"/>
              <a:t>Committee on </a:t>
            </a:r>
            <a:r>
              <a:rPr lang="en-US" sz="1800" dirty="0" smtClean="0"/>
              <a:t>Judiciary</a:t>
            </a:r>
          </a:p>
          <a:p>
            <a:pPr lvl="1"/>
            <a:r>
              <a:rPr lang="en-US" sz="1800" dirty="0" smtClean="0"/>
              <a:t>$2.0M from the Unified Fund that was inappropriately undesignated in FY11</a:t>
            </a:r>
            <a:endParaRPr lang="en-US" sz="1800" dirty="0"/>
          </a:p>
          <a:p>
            <a:endParaRPr lang="en-US" sz="2200" dirty="0" smtClean="0"/>
          </a:p>
          <a:p>
            <a:pPr marL="342900" lvl="1" indent="-342900">
              <a:buFont typeface="Wingdings 2"/>
              <a:buChar char=""/>
            </a:pPr>
            <a:r>
              <a:rPr lang="en-US" sz="2200" dirty="0" smtClean="0"/>
              <a:t>Added $1.8M to restore the Small Business Technical Assistance Program </a:t>
            </a:r>
            <a:r>
              <a:rPr lang="en-US" sz="2200" dirty="0"/>
              <a:t>from </a:t>
            </a:r>
            <a:r>
              <a:rPr lang="en-US" sz="2200" dirty="0" smtClean="0"/>
              <a:t>a reallocation of undesignated special purpose funds</a:t>
            </a:r>
            <a:endParaRPr lang="en-US" sz="1800" dirty="0"/>
          </a:p>
          <a:p>
            <a:pPr marL="0" indent="0">
              <a:buNone/>
            </a:pPr>
            <a:r>
              <a:rPr lang="en-US" sz="2200" dirty="0"/>
              <a:t> </a:t>
            </a:r>
          </a:p>
          <a:p>
            <a:endParaRPr lang="en-US" sz="2200" dirty="0"/>
          </a:p>
          <a:p>
            <a:pPr>
              <a:buNone/>
            </a:pPr>
            <a:endParaRPr lang="en-US" sz="22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81000" y="1143000"/>
            <a:ext cx="8839200" cy="7620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on Housing and Workforce Development</a:t>
            </a:r>
            <a:endParaRPr lang="en-US" sz="2400" b="1" u="sng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20641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953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400" dirty="0" smtClean="0"/>
              <a:t>The committee approved the Mayor’s proposed budget with the following changes to the agencies under its jurisdiction:</a:t>
            </a:r>
          </a:p>
          <a:p>
            <a:pPr marL="0" indent="0">
              <a:buNone/>
            </a:pPr>
            <a:endParaRPr lang="en-US" sz="2200" b="1" u="sng" dirty="0" smtClean="0"/>
          </a:p>
          <a:p>
            <a:pPr>
              <a:buNone/>
            </a:pPr>
            <a:r>
              <a:rPr lang="en-US" sz="2200" b="1" dirty="0"/>
              <a:t>HOUSING </a:t>
            </a:r>
            <a:r>
              <a:rPr lang="en-US" sz="2200" b="1" dirty="0" smtClean="0"/>
              <a:t>PRODUCTION TRUST FUND (HPTF)</a:t>
            </a:r>
            <a:endParaRPr lang="en-US" sz="2200" dirty="0"/>
          </a:p>
          <a:p>
            <a:r>
              <a:rPr lang="en-US" sz="2200" dirty="0" smtClean="0"/>
              <a:t>All dedicated deed transfer and recordation taxes will be deposited into the HPTF before transfer to the Local Rent Supplement Fund</a:t>
            </a:r>
            <a:endParaRPr lang="en-US" sz="2200" dirty="0"/>
          </a:p>
          <a:p>
            <a:pPr>
              <a:buNone/>
            </a:pPr>
            <a:endParaRPr lang="en-US" sz="2200" b="1" dirty="0" smtClean="0"/>
          </a:p>
          <a:p>
            <a:pPr>
              <a:buNone/>
            </a:pPr>
            <a:r>
              <a:rPr lang="en-US" sz="2200" b="1" dirty="0" smtClean="0"/>
              <a:t>DEPARTMENT </a:t>
            </a:r>
            <a:r>
              <a:rPr lang="en-US" sz="2200" b="1" dirty="0"/>
              <a:t>OF EMPLOYMENT SERVICES</a:t>
            </a:r>
          </a:p>
          <a:p>
            <a:pPr lvl="0"/>
            <a:r>
              <a:rPr lang="en-US" sz="2200" dirty="0" smtClean="0"/>
              <a:t>Reallocated $8.3M in local funds from one budget line to another for Local Adult Job Training for the same purpose</a:t>
            </a:r>
          </a:p>
          <a:p>
            <a:r>
              <a:rPr lang="en-US" sz="2200" dirty="0" smtClean="0"/>
              <a:t>Reallocated </a:t>
            </a:r>
            <a:r>
              <a:rPr lang="en-US" sz="2200" dirty="0"/>
              <a:t>$</a:t>
            </a:r>
            <a:r>
              <a:rPr lang="en-US" sz="2200" dirty="0" smtClean="0"/>
              <a:t>100K </a:t>
            </a:r>
            <a:r>
              <a:rPr lang="en-US" sz="2200" dirty="0"/>
              <a:t>in local funds for technical assistance and capacity building activities for contracted </a:t>
            </a:r>
            <a:r>
              <a:rPr lang="en-US" sz="2200" dirty="0" smtClean="0"/>
              <a:t>year-round </a:t>
            </a:r>
            <a:r>
              <a:rPr lang="en-US" sz="2200" dirty="0"/>
              <a:t>youth employment program vendors</a:t>
            </a:r>
          </a:p>
          <a:p>
            <a:r>
              <a:rPr lang="en-US" sz="2200" dirty="0"/>
              <a:t>Reallocated $</a:t>
            </a:r>
            <a:r>
              <a:rPr lang="en-US" sz="2200" dirty="0" smtClean="0"/>
              <a:t>2M </a:t>
            </a:r>
            <a:r>
              <a:rPr lang="en-US" sz="2200" dirty="0"/>
              <a:t>in local funds for residents eligible for </a:t>
            </a:r>
            <a:r>
              <a:rPr lang="en-US" sz="2200" dirty="0" smtClean="0"/>
              <a:t>Supplemental </a:t>
            </a:r>
            <a:r>
              <a:rPr lang="en-US" sz="2200" dirty="0"/>
              <a:t>Nutrition Assistance Program Employment and Training </a:t>
            </a:r>
            <a:r>
              <a:rPr lang="en-US" sz="2200" dirty="0" smtClean="0"/>
              <a:t>Funding</a:t>
            </a:r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81000" y="1143000"/>
            <a:ext cx="8839200" cy="7620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on Housing and Workforce Development</a:t>
            </a:r>
            <a:endParaRPr lang="en-US" sz="2400" b="1" u="sng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137149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953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000" b="1" dirty="0" smtClean="0"/>
              <a:t>UNIVERSITY </a:t>
            </a:r>
            <a:r>
              <a:rPr lang="en-US" sz="2000" b="1" dirty="0"/>
              <a:t>OF THE DISTRICT OF COLUMBIA </a:t>
            </a:r>
          </a:p>
          <a:p>
            <a:pPr lvl="0"/>
            <a:r>
              <a:rPr lang="en-US" sz="2000" dirty="0"/>
              <a:t>Reallocated $</a:t>
            </a:r>
            <a:r>
              <a:rPr lang="en-US" sz="2000" dirty="0" smtClean="0"/>
              <a:t>2.0M </a:t>
            </a:r>
            <a:r>
              <a:rPr lang="en-US" sz="2000" dirty="0"/>
              <a:t>in local funds from the </a:t>
            </a:r>
            <a:r>
              <a:rPr lang="en-US" sz="2000" dirty="0" smtClean="0"/>
              <a:t>Flagship UDC campus to </a:t>
            </a:r>
            <a:r>
              <a:rPr lang="en-US" sz="2000" dirty="0"/>
              <a:t>the Community College</a:t>
            </a:r>
          </a:p>
          <a:p>
            <a:pPr lvl="0"/>
            <a:r>
              <a:rPr lang="en-US" sz="2000" dirty="0"/>
              <a:t>Reallocated $</a:t>
            </a:r>
            <a:r>
              <a:rPr lang="en-US" sz="2000" dirty="0" smtClean="0"/>
              <a:t>4.8M </a:t>
            </a:r>
            <a:r>
              <a:rPr lang="en-US" sz="2000" dirty="0"/>
              <a:t>in special purpose funds from </a:t>
            </a:r>
            <a:r>
              <a:rPr lang="en-US" sz="2000" dirty="0" smtClean="0"/>
              <a:t>the </a:t>
            </a:r>
            <a:r>
              <a:rPr lang="en-US" sz="2000" dirty="0"/>
              <a:t>Flagship UDC campus </a:t>
            </a:r>
            <a:r>
              <a:rPr lang="en-US" sz="2000" dirty="0" smtClean="0"/>
              <a:t>to </a:t>
            </a:r>
            <a:r>
              <a:rPr lang="en-US" sz="2000" dirty="0"/>
              <a:t>the Community College </a:t>
            </a:r>
          </a:p>
          <a:p>
            <a:pPr lvl="0">
              <a:buNone/>
            </a:pPr>
            <a:endParaRPr lang="en-US" sz="2000" b="1" dirty="0" smtClean="0"/>
          </a:p>
          <a:p>
            <a:pPr lvl="0">
              <a:buNone/>
            </a:pPr>
            <a:r>
              <a:rPr lang="en-US" sz="2000" b="1" dirty="0" smtClean="0"/>
              <a:t>NEW </a:t>
            </a:r>
            <a:r>
              <a:rPr lang="en-US" sz="2000" b="1" dirty="0"/>
              <a:t>BSA SUBTITLES</a:t>
            </a:r>
          </a:p>
          <a:p>
            <a:r>
              <a:rPr lang="en-US" sz="2000" dirty="0"/>
              <a:t>Department of Employment Services Local Job Training Quarterly Outcome Report Act of 2012</a:t>
            </a:r>
          </a:p>
          <a:p>
            <a:r>
              <a:rPr lang="en-US" sz="2000" dirty="0" smtClean="0"/>
              <a:t>UDC Financial </a:t>
            </a:r>
            <a:r>
              <a:rPr lang="en-US" sz="2000" dirty="0"/>
              <a:t>Solvency and Right Sizing Plan Act of 2012</a:t>
            </a:r>
          </a:p>
          <a:p>
            <a:r>
              <a:rPr lang="en-US" sz="2000" dirty="0" smtClean="0"/>
              <a:t>UDC Community </a:t>
            </a:r>
            <a:r>
              <a:rPr lang="en-US" sz="2000" dirty="0"/>
              <a:t>College Autonomy Act of 2012</a:t>
            </a:r>
          </a:p>
          <a:p>
            <a:r>
              <a:rPr lang="en-US" sz="2000" dirty="0"/>
              <a:t>Department of Housing and Community Development Comprehensive Tracking Plan for Affordable Housing Inventory Act of 2012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81000" y="1143000"/>
            <a:ext cx="8839200" cy="7620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on Housing and Workforce Development</a:t>
            </a:r>
            <a:endParaRPr lang="en-US" sz="2400" b="1" u="sng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6280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The committee approved the Mayor’s proposed budget with the following changes to the agencies under its jurisdiction:</a:t>
            </a:r>
          </a:p>
          <a:p>
            <a:pPr marL="0" indent="0">
              <a:buNone/>
            </a:pPr>
            <a:endParaRPr lang="en-US" sz="2000" b="1" u="sng" dirty="0" smtClean="0"/>
          </a:p>
          <a:p>
            <a:pPr marL="0" indent="0">
              <a:buNone/>
            </a:pPr>
            <a:r>
              <a:rPr lang="en-US" sz="2000" b="1" dirty="0"/>
              <a:t>METROPOLITAN POLICE DEPARTMENT</a:t>
            </a:r>
            <a:endParaRPr lang="en-US" sz="2000" dirty="0"/>
          </a:p>
          <a:p>
            <a:r>
              <a:rPr lang="en-US" sz="2000" dirty="0"/>
              <a:t>Reduced gross funds by $</a:t>
            </a:r>
            <a:r>
              <a:rPr lang="en-US" sz="2000" dirty="0" smtClean="0"/>
              <a:t>858K </a:t>
            </a:r>
            <a:r>
              <a:rPr lang="en-US" sz="2000" dirty="0"/>
              <a:t>to reflect technical modifications requested by OCFO, including shifts of sub-grants to Department of Forensic Science, and by reducing </a:t>
            </a:r>
            <a:r>
              <a:rPr lang="en-US" sz="2000" dirty="0" smtClean="0"/>
              <a:t>contracts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b="1" dirty="0"/>
              <a:t>FIRE &amp; EMERGENCY </a:t>
            </a:r>
            <a:r>
              <a:rPr lang="en-US" sz="2000" b="1" dirty="0" smtClean="0"/>
              <a:t>MEDICAL SERVICES</a:t>
            </a:r>
            <a:endParaRPr lang="en-US" sz="2000" dirty="0"/>
          </a:p>
          <a:p>
            <a:r>
              <a:rPr lang="en-US" sz="2000" dirty="0"/>
              <a:t>Reduced local funds by </a:t>
            </a:r>
            <a:r>
              <a:rPr lang="en-US" sz="2000" dirty="0" smtClean="0"/>
              <a:t>$1.9M </a:t>
            </a:r>
            <a:r>
              <a:rPr lang="en-US" sz="2000" dirty="0"/>
              <a:t>to reflect vacancy savings, salary lapse, and limiting the Rail Safety </a:t>
            </a:r>
            <a:r>
              <a:rPr lang="en-US" sz="2000" dirty="0" smtClean="0"/>
              <a:t>program</a:t>
            </a:r>
          </a:p>
          <a:p>
            <a:r>
              <a:rPr lang="en-US" sz="2000" dirty="0" smtClean="0"/>
              <a:t>Increased overtime </a:t>
            </a:r>
            <a:r>
              <a:rPr lang="en-US" sz="2000" dirty="0"/>
              <a:t>by $</a:t>
            </a:r>
            <a:r>
              <a:rPr lang="en-US" sz="2000" dirty="0" smtClean="0"/>
              <a:t>500K</a:t>
            </a:r>
            <a:endParaRPr lang="en-US" sz="2000" dirty="0"/>
          </a:p>
          <a:p>
            <a:pPr>
              <a:buNone/>
            </a:pPr>
            <a:endParaRPr lang="en-US" sz="22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143000"/>
            <a:ext cx="8839200" cy="7620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on the Judiciary</a:t>
            </a:r>
            <a:endParaRPr lang="en-US" sz="2400" b="1" u="sng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655322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DEPUTY MAYOR FOR PUBLIC SAFETY &amp; JUSTICE</a:t>
            </a:r>
            <a:endParaRPr lang="en-US" sz="2000" dirty="0"/>
          </a:p>
          <a:p>
            <a:r>
              <a:rPr lang="en-US" sz="2000" dirty="0" smtClean="0"/>
              <a:t>Increased </a:t>
            </a:r>
            <a:r>
              <a:rPr lang="en-US" sz="2000" dirty="0"/>
              <a:t>local funding for various programs:  </a:t>
            </a:r>
            <a:endParaRPr lang="en-US" sz="2000" dirty="0" smtClean="0"/>
          </a:p>
          <a:p>
            <a:pPr lvl="1"/>
            <a:r>
              <a:rPr lang="en-US" sz="1800" dirty="0" smtClean="0"/>
              <a:t>$1.0M </a:t>
            </a:r>
            <a:r>
              <a:rPr lang="en-US" sz="1800" dirty="0"/>
              <a:t>for Office of Victim </a:t>
            </a:r>
            <a:r>
              <a:rPr lang="en-US" sz="1800" dirty="0" smtClean="0"/>
              <a:t>Services </a:t>
            </a:r>
          </a:p>
          <a:p>
            <a:pPr lvl="1"/>
            <a:r>
              <a:rPr lang="en-US" sz="1800" dirty="0" smtClean="0"/>
              <a:t>$200K </a:t>
            </a:r>
            <a:r>
              <a:rPr lang="en-US" sz="1800" dirty="0"/>
              <a:t>for Access to Justice </a:t>
            </a:r>
            <a:r>
              <a:rPr lang="en-US" sz="1800" dirty="0" smtClean="0"/>
              <a:t>– </a:t>
            </a:r>
            <a:r>
              <a:rPr lang="en-US" sz="1800" dirty="0"/>
              <a:t>civil legal </a:t>
            </a:r>
            <a:r>
              <a:rPr lang="en-US" sz="1800" dirty="0" smtClean="0"/>
              <a:t>services</a:t>
            </a:r>
          </a:p>
          <a:p>
            <a:pPr lvl="1"/>
            <a:r>
              <a:rPr lang="en-US" sz="1800" dirty="0" smtClean="0"/>
              <a:t>$51K for </a:t>
            </a:r>
            <a:r>
              <a:rPr lang="en-US" sz="1800" dirty="0"/>
              <a:t>Access to Justice – </a:t>
            </a:r>
            <a:r>
              <a:rPr lang="en-US" sz="1800" dirty="0" smtClean="0"/>
              <a:t>LRAP</a:t>
            </a:r>
          </a:p>
          <a:p>
            <a:pPr lvl="1"/>
            <a:r>
              <a:rPr lang="en-US" sz="1800" dirty="0" smtClean="0"/>
              <a:t>$900K </a:t>
            </a:r>
            <a:r>
              <a:rPr lang="en-US" sz="1800" dirty="0"/>
              <a:t>for truancy prevention under Justice Grants </a:t>
            </a:r>
            <a:r>
              <a:rPr lang="en-US" sz="1800" dirty="0" smtClean="0"/>
              <a:t>Administration</a:t>
            </a:r>
          </a:p>
          <a:p>
            <a:endParaRPr lang="en-US" sz="2000" dirty="0"/>
          </a:p>
          <a:p>
            <a:pPr marL="0" indent="0">
              <a:buNone/>
            </a:pPr>
            <a:r>
              <a:rPr lang="en-US" sz="2000" b="1" dirty="0"/>
              <a:t>OFFICE OF THE ATTORNEY GENERAL</a:t>
            </a:r>
            <a:endParaRPr lang="en-US" sz="2000" dirty="0"/>
          </a:p>
          <a:p>
            <a:r>
              <a:rPr lang="en-US" sz="2000" dirty="0" smtClean="0"/>
              <a:t>Increased </a:t>
            </a:r>
            <a:r>
              <a:rPr lang="en-US" sz="2000" dirty="0"/>
              <a:t>local funding for litigation support by $</a:t>
            </a:r>
            <a:r>
              <a:rPr lang="en-US" sz="2000" dirty="0" smtClean="0"/>
              <a:t>220K </a:t>
            </a:r>
          </a:p>
          <a:p>
            <a:r>
              <a:rPr lang="en-US" sz="2000" dirty="0"/>
              <a:t>A</a:t>
            </a:r>
            <a:r>
              <a:rPr lang="en-US" sz="2000" dirty="0" smtClean="0"/>
              <a:t>dded $280K for three new attorneys in the Public </a:t>
            </a:r>
            <a:r>
              <a:rPr lang="en-US" sz="2000" dirty="0"/>
              <a:t>Safety </a:t>
            </a:r>
            <a:r>
              <a:rPr lang="en-US" sz="2000" dirty="0" smtClean="0"/>
              <a:t>Division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143000"/>
            <a:ext cx="8839200" cy="7620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on the Judiciary</a:t>
            </a:r>
            <a:endParaRPr lang="en-US" sz="2400" b="1" u="sng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844782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953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/>
              <a:t>OFFICE OF ADMINISTRATIVE HEARINGS</a:t>
            </a:r>
            <a:endParaRPr lang="en-US" sz="2000" dirty="0"/>
          </a:p>
          <a:p>
            <a:r>
              <a:rPr lang="en-US" sz="2000" dirty="0" smtClean="0"/>
              <a:t>Restored $110K for one FTE position for the </a:t>
            </a:r>
            <a:r>
              <a:rPr lang="en-US" sz="2000" dirty="0"/>
              <a:t>Clerk of the </a:t>
            </a:r>
            <a:r>
              <a:rPr lang="en-US" sz="2000" dirty="0" smtClean="0"/>
              <a:t>Court</a:t>
            </a:r>
            <a:endParaRPr lang="en-US" sz="2000" dirty="0"/>
          </a:p>
          <a:p>
            <a:r>
              <a:rPr lang="en-US" sz="2000" dirty="0" smtClean="0"/>
              <a:t>Reduced </a:t>
            </a:r>
            <a:r>
              <a:rPr lang="en-US" sz="2000" dirty="0"/>
              <a:t>local funds and increased intra-District funds by $</a:t>
            </a:r>
            <a:r>
              <a:rPr lang="en-US" sz="2000" dirty="0" smtClean="0"/>
              <a:t>1.0M </a:t>
            </a:r>
            <a:r>
              <a:rPr lang="en-US" sz="2000" dirty="0"/>
              <a:t>to recognize transfer-in from HWD/DOES for unemployment compensation </a:t>
            </a:r>
            <a:r>
              <a:rPr lang="en-US" sz="2000" dirty="0" smtClean="0"/>
              <a:t>cases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 </a:t>
            </a:r>
          </a:p>
          <a:p>
            <a:pPr marL="0" indent="0">
              <a:buNone/>
            </a:pPr>
            <a:r>
              <a:rPr lang="en-US" sz="2000" b="1" dirty="0"/>
              <a:t>DISTRICT OF COLUMBIA NATIONAL GUARD</a:t>
            </a:r>
            <a:endParaRPr lang="en-US" sz="2000" dirty="0"/>
          </a:p>
          <a:p>
            <a:r>
              <a:rPr lang="en-US" sz="2000" dirty="0" smtClean="0"/>
              <a:t>Added $450K to the </a:t>
            </a:r>
            <a:r>
              <a:rPr lang="en-US" sz="2000" dirty="0"/>
              <a:t>Youth </a:t>
            </a:r>
            <a:r>
              <a:rPr lang="en-US" sz="2000" dirty="0" err="1"/>
              <a:t>ChalleNGe</a:t>
            </a:r>
            <a:r>
              <a:rPr lang="en-US" sz="2000" dirty="0"/>
              <a:t> activity </a:t>
            </a:r>
            <a:r>
              <a:rPr lang="en-US" sz="2000" dirty="0" smtClean="0"/>
              <a:t>in </a:t>
            </a:r>
            <a:r>
              <a:rPr lang="en-US" sz="2000" dirty="0"/>
              <a:t>local funds, </a:t>
            </a:r>
            <a:r>
              <a:rPr lang="en-US" sz="2000" dirty="0" smtClean="0"/>
              <a:t>will result in additional </a:t>
            </a:r>
            <a:r>
              <a:rPr lang="en-US" sz="2000" dirty="0"/>
              <a:t>$</a:t>
            </a:r>
            <a:r>
              <a:rPr lang="en-US" sz="2000" dirty="0" smtClean="0"/>
              <a:t>1.4M </a:t>
            </a:r>
            <a:r>
              <a:rPr lang="en-US" sz="2000" dirty="0"/>
              <a:t>federal </a:t>
            </a:r>
            <a:r>
              <a:rPr lang="en-US" sz="2000" dirty="0" smtClean="0"/>
              <a:t>match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dirty="0"/>
              <a:t>DEPARTMENT OF CORRECTIONS</a:t>
            </a:r>
            <a:endParaRPr lang="en-US" sz="2000" dirty="0"/>
          </a:p>
          <a:p>
            <a:r>
              <a:rPr lang="en-US" sz="2000" dirty="0" smtClean="0"/>
              <a:t>Reduced $2.1M in contractual services</a:t>
            </a:r>
          </a:p>
          <a:p>
            <a:r>
              <a:rPr lang="en-US" sz="2000" dirty="0" smtClean="0"/>
              <a:t>Added $300K for ladder promotions</a:t>
            </a:r>
          </a:p>
          <a:p>
            <a:r>
              <a:rPr lang="en-US" sz="2000" dirty="0" smtClean="0"/>
              <a:t>Funded $10K for an independent </a:t>
            </a:r>
            <a:r>
              <a:rPr lang="en-US" sz="2000" dirty="0"/>
              <a:t>evaluation of the CTF juvenile </a:t>
            </a:r>
            <a:r>
              <a:rPr lang="en-US" sz="2000" dirty="0" smtClean="0"/>
              <a:t>program</a:t>
            </a: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143000"/>
            <a:ext cx="8839200" cy="7620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on the Judiciary</a:t>
            </a:r>
            <a:endParaRPr lang="en-US" sz="2400" b="1" u="sng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280772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/>
              <a:t>NEW BSA SUBTITLES</a:t>
            </a:r>
            <a:endParaRPr lang="en-US" sz="2000" dirty="0"/>
          </a:p>
          <a:p>
            <a:r>
              <a:rPr lang="en-US" sz="2000" u="sng" dirty="0" smtClean="0"/>
              <a:t>FEMS </a:t>
            </a:r>
            <a:r>
              <a:rPr lang="en-US" sz="2000" u="sng" dirty="0"/>
              <a:t>Overtime Limitation</a:t>
            </a:r>
            <a:r>
              <a:rPr lang="en-US" sz="2000" dirty="0"/>
              <a:t>: similar to language enacted for </a:t>
            </a:r>
            <a:r>
              <a:rPr lang="en-US" sz="2000" dirty="0" smtClean="0"/>
              <a:t>FY 2011 </a:t>
            </a:r>
            <a:r>
              <a:rPr lang="en-US" sz="2000" dirty="0"/>
              <a:t>and </a:t>
            </a:r>
            <a:r>
              <a:rPr lang="en-US" sz="2000" dirty="0" smtClean="0"/>
              <a:t>FY 2012</a:t>
            </a:r>
            <a:endParaRPr lang="en-US" sz="2000" dirty="0"/>
          </a:p>
          <a:p>
            <a:r>
              <a:rPr lang="en-US" sz="2000" u="sng" dirty="0" smtClean="0"/>
              <a:t>Sentencing </a:t>
            </a:r>
            <a:r>
              <a:rPr lang="en-US" sz="2000" u="sng" dirty="0"/>
              <a:t>and Criminal Code Revision Commission Amendment</a:t>
            </a:r>
            <a:r>
              <a:rPr lang="en-US" sz="2000" dirty="0"/>
              <a:t>: Designates agency as a "criminal justice agency" to enable access to justice databases and extends deadline for criminal code reform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26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143000"/>
            <a:ext cx="8839200" cy="7620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on the Judiciary</a:t>
            </a:r>
            <a:endParaRPr lang="en-US" sz="2400" b="1" u="sng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527986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5029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The committee approved the Mayor’s proposed budget with the following changes to the agencies under its jurisdiction:</a:t>
            </a:r>
          </a:p>
          <a:p>
            <a:pPr marL="0" indent="0">
              <a:buNone/>
            </a:pPr>
            <a:endParaRPr lang="en-US" sz="2000" b="1" u="sng" dirty="0" smtClean="0"/>
          </a:p>
          <a:p>
            <a:pPr>
              <a:buNone/>
            </a:pPr>
            <a:r>
              <a:rPr lang="en-US" sz="2000" b="1" dirty="0"/>
              <a:t>DPR</a:t>
            </a:r>
          </a:p>
          <a:p>
            <a:pPr lvl="0"/>
            <a:r>
              <a:rPr lang="en-US" sz="2000" dirty="0"/>
              <a:t>Transferred $7.2M of </a:t>
            </a:r>
            <a:r>
              <a:rPr lang="en-US" sz="2000" dirty="0" smtClean="0"/>
              <a:t>FY 2013 </a:t>
            </a:r>
            <a:r>
              <a:rPr lang="en-US" sz="2000" dirty="0"/>
              <a:t>capital funding from </a:t>
            </a:r>
            <a:r>
              <a:rPr lang="en-US" sz="2000" i="1" dirty="0"/>
              <a:t>DPR and DYRS </a:t>
            </a:r>
            <a:r>
              <a:rPr lang="en-US" sz="2000" i="1" dirty="0" smtClean="0"/>
              <a:t>HQs </a:t>
            </a:r>
            <a:r>
              <a:rPr lang="en-US" sz="2000" dirty="0"/>
              <a:t>Capital Project to a number of District-wide capital projects:</a:t>
            </a:r>
          </a:p>
          <a:p>
            <a:pPr lvl="1"/>
            <a:r>
              <a:rPr lang="en-US" sz="1800" dirty="0"/>
              <a:t>$2M for general improvements to DC Libraries </a:t>
            </a:r>
          </a:p>
          <a:p>
            <a:pPr lvl="1"/>
            <a:r>
              <a:rPr lang="en-US" sz="1800" dirty="0"/>
              <a:t>$2.6M transfer to DDOT Capital Project </a:t>
            </a:r>
            <a:r>
              <a:rPr lang="en-US" sz="1800" i="1" dirty="0"/>
              <a:t>Alley Maintenance and Repair</a:t>
            </a:r>
            <a:endParaRPr lang="en-US" sz="1800" dirty="0"/>
          </a:p>
          <a:p>
            <a:pPr lvl="1"/>
            <a:r>
              <a:rPr lang="en-US" sz="1800" dirty="0"/>
              <a:t>$1.2M for new DPR projects for District parks and playgrounds</a:t>
            </a:r>
          </a:p>
          <a:p>
            <a:pPr lvl="1"/>
            <a:r>
              <a:rPr lang="en-US" sz="1800" dirty="0" smtClean="0"/>
              <a:t>$150K </a:t>
            </a:r>
            <a:r>
              <a:rPr lang="en-US" sz="1800" dirty="0"/>
              <a:t>transfer to DGS for critical system replacements</a:t>
            </a:r>
          </a:p>
          <a:p>
            <a:r>
              <a:rPr lang="en-US" sz="2000" dirty="0"/>
              <a:t>Created new division titled “</a:t>
            </a:r>
            <a:r>
              <a:rPr lang="en-US" sz="2000" dirty="0" smtClean="0"/>
              <a:t>Park </a:t>
            </a:r>
            <a:r>
              <a:rPr lang="en-US" sz="2000" dirty="0"/>
              <a:t>Policy and Programs</a:t>
            </a:r>
            <a:r>
              <a:rPr lang="en-US" sz="2000" dirty="0" smtClean="0"/>
              <a:t>” </a:t>
            </a:r>
            <a:r>
              <a:rPr lang="en-US" sz="2000" dirty="0"/>
              <a:t>with a budget of $</a:t>
            </a:r>
            <a:r>
              <a:rPr lang="en-US" sz="2000" dirty="0" smtClean="0"/>
              <a:t>293K </a:t>
            </a:r>
            <a:r>
              <a:rPr lang="en-US" sz="2000" dirty="0"/>
              <a:t>and 4.5 FTEs. </a:t>
            </a:r>
          </a:p>
          <a:p>
            <a:pPr>
              <a:buNone/>
            </a:pPr>
            <a:endParaRPr lang="en-US" sz="20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81000" y="1143000"/>
            <a:ext cx="8839200" cy="7620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on Libraries, Parks &amp; Rec and Planning</a:t>
            </a:r>
            <a:endParaRPr lang="en-US" sz="2400" b="1" u="sng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66684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The committee approved the Mayor’s proposed budget with the following changes to the agencies under its jurisdiction:</a:t>
            </a:r>
          </a:p>
          <a:p>
            <a:pPr marL="0" indent="0">
              <a:buNone/>
            </a:pPr>
            <a:endParaRPr lang="en-US" sz="2000" b="1" u="sng" dirty="0" smtClean="0"/>
          </a:p>
          <a:p>
            <a:pPr>
              <a:buNone/>
            </a:pPr>
            <a:r>
              <a:rPr lang="en-US" sz="2000" b="1" dirty="0" smtClean="0"/>
              <a:t>DCPL</a:t>
            </a:r>
            <a:endParaRPr lang="en-US" sz="2000" b="1" dirty="0"/>
          </a:p>
          <a:p>
            <a:r>
              <a:rPr lang="en-US" sz="2000" dirty="0" smtClean="0"/>
              <a:t>Accepted transfer of $2.5M from DDOT </a:t>
            </a:r>
            <a:r>
              <a:rPr lang="en-US" sz="2000" i="1" dirty="0" smtClean="0"/>
              <a:t>Alley Maintenance and Repair</a:t>
            </a:r>
            <a:r>
              <a:rPr lang="en-US" sz="2000" dirty="0" smtClean="0"/>
              <a:t> Capital Project and used the funds accordingly:</a:t>
            </a:r>
          </a:p>
          <a:p>
            <a:pPr lvl="1"/>
            <a:r>
              <a:rPr lang="en-US" sz="1800" dirty="0" smtClean="0"/>
              <a:t>Increased operating budget for library materials by $2.2M </a:t>
            </a:r>
          </a:p>
          <a:p>
            <a:pPr lvl="1"/>
            <a:r>
              <a:rPr lang="en-US" sz="1800" dirty="0" smtClean="0"/>
              <a:t>Increased funding for employee training by $300K</a:t>
            </a:r>
          </a:p>
          <a:p>
            <a:pPr lvl="1"/>
            <a:endParaRPr lang="en-US" sz="2000" dirty="0"/>
          </a:p>
          <a:p>
            <a:pPr>
              <a:buNone/>
            </a:pPr>
            <a:r>
              <a:rPr lang="en-US" sz="2000" b="1" dirty="0"/>
              <a:t>OP</a:t>
            </a:r>
          </a:p>
          <a:p>
            <a:r>
              <a:rPr lang="en-US" sz="2000" dirty="0"/>
              <a:t>Transferred $</a:t>
            </a:r>
            <a:r>
              <a:rPr lang="en-US" sz="2000" dirty="0" smtClean="0"/>
              <a:t>1.0M of FY 2013 </a:t>
            </a:r>
            <a:r>
              <a:rPr lang="en-US" sz="2000" dirty="0"/>
              <a:t>capital funds from the “Sustainable DC” capital project to a new DPR capital project titled “Parks Improvements”</a:t>
            </a:r>
          </a:p>
          <a:p>
            <a:endParaRPr lang="en-US" sz="2000" dirty="0"/>
          </a:p>
          <a:p>
            <a:pPr>
              <a:buNone/>
            </a:pPr>
            <a:endParaRPr lang="en-US" sz="20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81000" y="1143000"/>
            <a:ext cx="8839200" cy="7620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on Libraries, Parks &amp; Rec and Planning</a:t>
            </a:r>
            <a:endParaRPr lang="en-US" sz="2400" b="1" u="sng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56712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5105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/>
              <a:t>The committee approved the Mayor’s proposed budget with the following changes to the agencies under its jurisdiction:</a:t>
            </a:r>
            <a:endParaRPr lang="en-US" sz="2200" dirty="0"/>
          </a:p>
          <a:p>
            <a:pPr marL="0" indent="0">
              <a:buNone/>
            </a:pPr>
            <a:endParaRPr lang="en-US" sz="2000" b="1" u="sng" dirty="0" smtClean="0"/>
          </a:p>
          <a:p>
            <a:pPr marL="0" indent="0">
              <a:buNone/>
            </a:pPr>
            <a:r>
              <a:rPr lang="en-US" sz="2000" b="1" dirty="0" smtClean="0"/>
              <a:t>PUBLIC EDUCATION</a:t>
            </a:r>
          </a:p>
          <a:p>
            <a:r>
              <a:rPr lang="en-US" sz="2000" dirty="0" smtClean="0"/>
              <a:t>Directed $1.7M to OSSE for the Raising the Expectations for Education Outcomes Omnibus Act of 2012</a:t>
            </a:r>
          </a:p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Funded the full modernization of Johnson MS for a total of $37 million </a:t>
            </a:r>
            <a:r>
              <a:rPr lang="en-US" sz="2000" smtClean="0"/>
              <a:t>in FYs </a:t>
            </a:r>
            <a:r>
              <a:rPr lang="en-US" sz="2000" dirty="0" smtClean="0"/>
              <a:t>2013 and 2014 </a:t>
            </a:r>
          </a:p>
          <a:p>
            <a:endParaRPr lang="en-US" sz="18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81000" y="1143000"/>
            <a:ext cx="5638800" cy="76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of the Whole</a:t>
            </a:r>
            <a:endParaRPr lang="en-US" sz="2400" b="1" u="sng" dirty="0" smtClean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134769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Agenda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4724400"/>
          </a:xfrm>
        </p:spPr>
        <p:txBody>
          <a:bodyPr/>
          <a:lstStyle/>
          <a:p>
            <a:r>
              <a:rPr lang="en-US" dirty="0" smtClean="0"/>
              <a:t>Review of Committee Budget Actions</a:t>
            </a:r>
          </a:p>
          <a:p>
            <a:endParaRPr lang="en-US" dirty="0" smtClean="0"/>
          </a:p>
          <a:p>
            <a:r>
              <a:rPr lang="en-US" dirty="0" smtClean="0"/>
              <a:t>Review and Discussion of Council Wide Priorities and Funding</a:t>
            </a:r>
          </a:p>
          <a:p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6868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DMPED</a:t>
            </a:r>
          </a:p>
          <a:p>
            <a:pPr marL="342900" lvl="1" indent="-342900">
              <a:buFont typeface="Wingdings 2"/>
              <a:buChar char=""/>
            </a:pPr>
            <a:r>
              <a:rPr lang="en-US" sz="2000" dirty="0" smtClean="0"/>
              <a:t>Reallocated $800K in existing funds to support a mixed-use development located in Ward 7 including 100 percent affordable housing units supporting former Lincoln Heights residents</a:t>
            </a:r>
          </a:p>
          <a:p>
            <a:endParaRPr lang="en-US" sz="2000" dirty="0" smtClean="0"/>
          </a:p>
          <a:p>
            <a:pPr marL="342900" lvl="1" indent="-342900">
              <a:buFont typeface="Wingdings 2"/>
              <a:buChar char=""/>
            </a:pPr>
            <a:r>
              <a:rPr lang="en-US" sz="2000" dirty="0" smtClean="0"/>
              <a:t>Reallocated $700K in existing funds to provide grants to incent the creation of a sit down restaurant at the Penn Branch Shopping Center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381000" y="1143000"/>
            <a:ext cx="5638800" cy="762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of the Whole</a:t>
            </a:r>
            <a:endParaRPr lang="en-US" sz="2400" b="1" u="sng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47872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7200" y="1186190"/>
            <a:ext cx="8305800" cy="536701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76200" dir="2700000" algn="tl" rotWithShape="0">
              <a:schemeClr val="accent1">
                <a:lumMod val="7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Council Funding Priorities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31</a:t>
            </a:fld>
            <a:endParaRPr lang="en-US" dirty="0"/>
          </a:p>
        </p:txBody>
      </p:sp>
      <p:graphicFrame>
        <p:nvGraphicFramePr>
          <p:cNvPr id="9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623261664"/>
              </p:ext>
            </p:extLst>
          </p:nvPr>
        </p:nvGraphicFramePr>
        <p:xfrm>
          <a:off x="609600" y="914399"/>
          <a:ext cx="8000999" cy="5638795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3324727"/>
                <a:gridCol w="1169068"/>
                <a:gridCol w="1169068"/>
                <a:gridCol w="1169068"/>
                <a:gridCol w="1169068"/>
              </a:tblGrid>
              <a:tr h="37096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FY 2013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FY 2014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FY 2015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FY 2016</a:t>
                      </a:r>
                      <a:endParaRPr lang="en-US" sz="1400" dirty="0"/>
                    </a:p>
                  </a:txBody>
                  <a:tcPr/>
                </a:tc>
              </a:tr>
              <a:tr h="370965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1"/>
                          </a:solidFill>
                        </a:rPr>
                        <a:t>Initiative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2"/>
                    </a:solidFill>
                  </a:tcPr>
                </a:tc>
              </a:tr>
              <a:tr h="249004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u="none" strike="noStrike" kern="1200" dirty="0">
                          <a:effectLst/>
                        </a:rPr>
                        <a:t>Eliminate municipal bond tax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u="none" strike="noStrike" kern="1200" dirty="0" smtClean="0">
                          <a:effectLst/>
                        </a:rPr>
                        <a:t>1,100,000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u="none" strike="noStrike" kern="1200" dirty="0" smtClean="0">
                          <a:effectLst/>
                        </a:rPr>
                        <a:t>1,700,000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u="none" strike="noStrike" kern="1200" dirty="0" smtClean="0">
                          <a:effectLst/>
                        </a:rPr>
                        <a:t>2,500,000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u="none" strike="noStrike" kern="1200" dirty="0" smtClean="0">
                          <a:effectLst/>
                        </a:rPr>
                        <a:t>2,500,000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363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South Capitol Street Memorial Amendment Act of 2012 (Truancy Prevention)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7,065,000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6,325,000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6,615,000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b="0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6,747,300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965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u="none" strike="noStrike" kern="1200" dirty="0">
                          <a:effectLst/>
                        </a:rPr>
                        <a:t>Office of </a:t>
                      </a:r>
                      <a:r>
                        <a:rPr kumimoji="0" lang="en-US" sz="1400" u="none" strike="noStrike" kern="1200" dirty="0" smtClean="0">
                          <a:effectLst/>
                        </a:rPr>
                        <a:t>Victim </a:t>
                      </a:r>
                      <a:r>
                        <a:rPr kumimoji="0" lang="en-US" sz="1400" u="none" strike="noStrike" kern="1200" dirty="0">
                          <a:effectLst/>
                        </a:rPr>
                        <a:t>Services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u="none" strike="noStrike" kern="1200" dirty="0" smtClean="0">
                          <a:effectLst/>
                        </a:rPr>
                        <a:t>1,100,000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u="none" strike="noStrike" kern="1200" dirty="0" smtClean="0">
                          <a:effectLst/>
                        </a:rPr>
                        <a:t>1,100,000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u="none" strike="noStrike" kern="1200" dirty="0" smtClean="0">
                          <a:effectLst/>
                        </a:rPr>
                        <a:t>1,100,000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u="none" strike="noStrike" kern="1200" dirty="0" smtClean="0">
                          <a:effectLst/>
                        </a:rPr>
                        <a:t>1,100,000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965">
                <a:tc>
                  <a:txBody>
                    <a:bodyPr/>
                    <a:lstStyle/>
                    <a:p>
                      <a:pPr algn="l" fontAlgn="b"/>
                      <a:r>
                        <a:rPr kumimoji="0" lang="en-US" sz="1400" u="none" strike="noStrike" kern="1200" dirty="0">
                          <a:effectLst/>
                        </a:rPr>
                        <a:t>Unemployment Anti-Discrimination </a:t>
                      </a:r>
                      <a:r>
                        <a:rPr kumimoji="0" lang="en-US" sz="1400" u="none" strike="noStrike" kern="1200" dirty="0" smtClean="0">
                          <a:effectLst/>
                        </a:rPr>
                        <a:t>Act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u="none" strike="noStrike" kern="1200" dirty="0" smtClean="0">
                          <a:effectLst/>
                        </a:rPr>
                        <a:t>154,000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u="none" strike="noStrike" kern="1200" dirty="0" smtClean="0">
                          <a:effectLst/>
                        </a:rPr>
                        <a:t>161,000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u="none" strike="noStrike" kern="1200" dirty="0" smtClean="0">
                          <a:effectLst/>
                        </a:rPr>
                        <a:t>168,000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kumimoji="0" lang="en-US" sz="1400" u="none" strike="noStrike" kern="1200" dirty="0" smtClean="0">
                          <a:effectLst/>
                        </a:rPr>
                        <a:t>168,000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43639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DCPS and PCS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Student Residency Fraud Prevention Amendment Act of 2011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183,600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187,272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191,017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DCOA In-Home </a:t>
                      </a:r>
                      <a:r>
                        <a:rPr lang="en-US" sz="1400" u="none" strike="noStrike" dirty="0" smtClean="0">
                          <a:effectLst/>
                        </a:rPr>
                        <a:t>&amp; Continuing Care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165,000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165,000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165,000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165,000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36392">
                <a:tc>
                  <a:txBody>
                    <a:bodyPr/>
                    <a:lstStyle/>
                    <a:p>
                      <a:pPr marL="0" algn="l" rtl="0" eaLnBrk="1" fontAlgn="b" latinLnBrk="0" hangingPunct="1"/>
                      <a:r>
                        <a:rPr kumimoji="0" lang="en-US" sz="1400" u="none" strike="noStrike" kern="1200" dirty="0">
                          <a:effectLst/>
                        </a:rPr>
                        <a:t>Age-In-Place and Equitable Senior Citizen Real Property Act of 2011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>
                          <a:effectLst/>
                        </a:rPr>
                        <a:t> </a:t>
                      </a:r>
                      <a:r>
                        <a:rPr lang="en-US" sz="1400" u="none" strike="noStrike" dirty="0" smtClean="0">
                          <a:effectLst/>
                        </a:rPr>
                        <a:t>1,230,000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1,270,000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1,320,000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1,358,000</a:t>
                      </a:r>
                      <a:r>
                        <a:rPr lang="en-US" sz="1200" u="none" strike="noStrike" dirty="0" smtClean="0">
                          <a:effectLst/>
                        </a:rPr>
                        <a:t>  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Delay reduction in local TANF benefits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u="none" strike="noStrike" kern="1200" dirty="0" smtClean="0">
                          <a:effectLst/>
                        </a:rPr>
                        <a:t>5,850,000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u="none" strike="noStrike" kern="1200" dirty="0" smtClean="0">
                          <a:effectLst/>
                        </a:rPr>
                        <a:t>7,274,000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r>
                        <a:rPr kumimoji="0" lang="en-US" sz="1400" u="none" strike="noStrike" kern="1200" dirty="0" smtClean="0">
                          <a:effectLst/>
                        </a:rPr>
                        <a:t>10,198,000</a:t>
                      </a:r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r" rtl="0" eaLnBrk="1" fontAlgn="b" latinLnBrk="0" hangingPunct="1"/>
                      <a:endParaRPr kumimoji="0" lang="en-US" sz="1400" b="0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7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STI/LRSP for Homeless Families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4,000,000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4,000,000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4,000,000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4,000,000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Housing Production Trust Fund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19,900,000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19,900,000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19,900,000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19,900,000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DCPS Librarians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1,600,000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1,600,000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1,600,000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1,600,000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</a:rPr>
                        <a:t>DC Auditor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200,000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200,000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200,000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</a:rPr>
                        <a:t>200,000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70965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</a:rPr>
                        <a:t>Total Initiatives</a:t>
                      </a:r>
                      <a:endParaRPr lang="en-U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$42,544,000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$43,878,600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$47,953,272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0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$37,929,317</a:t>
                      </a:r>
                      <a:endParaRPr lang="en-US" sz="1400" b="0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07547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32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685527488"/>
              </p:ext>
            </p:extLst>
          </p:nvPr>
        </p:nvGraphicFramePr>
        <p:xfrm>
          <a:off x="228600" y="1371600"/>
          <a:ext cx="8534400" cy="495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2971800"/>
                <a:gridCol w="4114800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Department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Purpose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Amount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Department of Human Services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Increase</a:t>
                      </a:r>
                      <a:r>
                        <a:rPr lang="en-US" sz="1200" baseline="0" dirty="0" smtClean="0"/>
                        <a:t> local funds for h</a:t>
                      </a:r>
                      <a:r>
                        <a:rPr lang="en-US" sz="1200" dirty="0" smtClean="0"/>
                        <a:t>omeless</a:t>
                      </a:r>
                      <a:r>
                        <a:rPr lang="en-US" sz="1200" baseline="0" dirty="0" smtClean="0"/>
                        <a:t> services to cover the loss of block grant funds.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$7,000,000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Department of Human Services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Increase</a:t>
                      </a:r>
                      <a:r>
                        <a:rPr lang="en-US" sz="1200" baseline="0" dirty="0" smtClean="0"/>
                        <a:t> TANF job program to universality.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$14,700,000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3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Department of Healthcare</a:t>
                      </a:r>
                      <a:r>
                        <a:rPr lang="en-US" sz="1200" b="0" baseline="0" dirty="0" smtClean="0"/>
                        <a:t> Finance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Alliance benefit restructuring and moving to primary</a:t>
                      </a:r>
                      <a:r>
                        <a:rPr lang="en-US" sz="1200" b="0" baseline="0" dirty="0" smtClean="0"/>
                        <a:t> and preventative care only for 20,000 beneficiaries.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$23,025,</a:t>
                      </a:r>
                      <a:r>
                        <a:rPr lang="en-US" sz="1200" b="0" baseline="0" dirty="0" smtClean="0"/>
                        <a:t>374</a:t>
                      </a:r>
                      <a:endParaRPr lang="en-US" sz="1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4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D.C. Housing Authority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baseline="0" dirty="0" smtClean="0"/>
                        <a:t>Designated the Housing Production Trust Fund for the </a:t>
                      </a:r>
                      <a:r>
                        <a:rPr lang="en-US" sz="1200" b="0" dirty="0" smtClean="0"/>
                        <a:t>Local Rent Supplemental Program</a:t>
                      </a:r>
                      <a:r>
                        <a:rPr lang="en-US" sz="1200" b="0" baseline="0" dirty="0" smtClean="0"/>
                        <a:t> 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$19,969,048</a:t>
                      </a:r>
                      <a:endParaRPr lang="en-US" sz="1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5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Deputy Mayor for Public Safety</a:t>
                      </a:r>
                      <a:r>
                        <a:rPr lang="en-US" sz="1200" b="0" baseline="0" dirty="0" smtClean="0"/>
                        <a:t> and Justice/Office of Victims Services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Emergency and transitional housing, the restoration of cut to core services, and funding</a:t>
                      </a:r>
                      <a:r>
                        <a:rPr lang="en-US" sz="1200" b="0" baseline="0" dirty="0" smtClean="0"/>
                        <a:t> the Lethality Program</a:t>
                      </a:r>
                      <a:endParaRPr lang="en-US" sz="12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$2,584,000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General Fund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Repeal</a:t>
                      </a:r>
                      <a:r>
                        <a:rPr lang="en-US" sz="1200" b="0" baseline="0" dirty="0" smtClean="0"/>
                        <a:t> the tax on out-of-state municipal bonds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$1,100,000</a:t>
                      </a:r>
                      <a:endParaRPr lang="en-US" sz="1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7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Office of the State Superintendent</a:t>
                      </a:r>
                      <a:r>
                        <a:rPr lang="en-US" sz="1200" b="0" baseline="0" dirty="0" smtClean="0"/>
                        <a:t> of Education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Increasing</a:t>
                      </a:r>
                      <a:r>
                        <a:rPr lang="en-US" sz="1200" b="0" baseline="0" dirty="0" smtClean="0"/>
                        <a:t> infant and toddler services/early intervention slots by 925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$8,550,000</a:t>
                      </a:r>
                      <a:endParaRPr lang="en-US" sz="1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8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Office of the State Superintendent</a:t>
                      </a:r>
                      <a:r>
                        <a:rPr lang="en-US" sz="1200" b="0" baseline="0" dirty="0" smtClean="0"/>
                        <a:t> of Education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Special education improvement, compliance and capacity building (11</a:t>
                      </a:r>
                      <a:r>
                        <a:rPr lang="en-US" sz="1200" b="0" baseline="0" dirty="0" smtClean="0"/>
                        <a:t> FTEs)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$5,000,000</a:t>
                      </a:r>
                      <a:endParaRPr lang="en-US" sz="1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9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Department of Human Services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Increase</a:t>
                      </a:r>
                      <a:r>
                        <a:rPr lang="en-US" sz="1200" b="0" baseline="0" dirty="0" smtClean="0"/>
                        <a:t> local funds to cover loss of federal funds in Family Services block grants, refugee services, emergency shelter, pregnancy and teen parenting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$1,575,451</a:t>
                      </a:r>
                      <a:endParaRPr lang="en-US" sz="1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10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Department of Housing and Community Development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Double local funding for the Home Purchase</a:t>
                      </a:r>
                      <a:r>
                        <a:rPr lang="en-US" sz="1200" b="0" baseline="0" dirty="0" smtClean="0"/>
                        <a:t> Assistance Program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$2,900,000</a:t>
                      </a:r>
                      <a:endParaRPr lang="en-US" sz="12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8683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/>
              <a:t>Mayor’s Prioritized Uses of</a:t>
            </a:r>
            <a:br>
              <a:rPr lang="en-US" sz="2700" dirty="0"/>
            </a:br>
            <a:r>
              <a:rPr lang="en-US" sz="2700" dirty="0"/>
              <a:t>Additional </a:t>
            </a:r>
            <a:r>
              <a:rPr lang="en-US" sz="2700" dirty="0" smtClean="0"/>
              <a:t>Revenues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214101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33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78855113"/>
              </p:ext>
            </p:extLst>
          </p:nvPr>
        </p:nvGraphicFramePr>
        <p:xfrm>
          <a:off x="228600" y="1371600"/>
          <a:ext cx="8534400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2971800"/>
                <a:gridCol w="4114800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Department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Purpose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Amount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11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Department of Mental Health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School-based</a:t>
                      </a:r>
                      <a:r>
                        <a:rPr lang="en-US" sz="1200" baseline="0" dirty="0" smtClean="0"/>
                        <a:t> mental health staff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$1,900,000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12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General Fund Revenue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Reduce the commercial property tax rate on</a:t>
                      </a:r>
                      <a:r>
                        <a:rPr lang="en-US" sz="1200" baseline="0" dirty="0" smtClean="0"/>
                        <a:t> the first $3 million of assessed value from $1.65 to $1.55 per $100 of assessed value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$10,000,000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13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Department of Human Services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Increase local funds for homeless services to cover contractually mandated cost increases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$2,400,500</a:t>
                      </a:r>
                      <a:endParaRPr lang="en-US" sz="1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14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University of the District of Columbia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Funding</a:t>
                      </a:r>
                      <a:r>
                        <a:rPr lang="en-US" sz="1200" baseline="0" dirty="0" smtClean="0"/>
                        <a:t> for the Community College of the District of Columbia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$6,473,766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15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University of the District of Columbia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Full</a:t>
                      </a:r>
                      <a:r>
                        <a:rPr lang="en-US" sz="1200" baseline="0" dirty="0" smtClean="0"/>
                        <a:t> funding requested by the University of the District of Columbia for the early out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$3,000,000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Department of Housing and Community Development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Funding for the Small</a:t>
                      </a:r>
                      <a:r>
                        <a:rPr lang="en-US" sz="1200" b="0" baseline="0" dirty="0" smtClean="0"/>
                        <a:t> Business Technical Assistance Program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$1,384,987</a:t>
                      </a:r>
                      <a:endParaRPr lang="en-US" sz="1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17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Office of Planning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Ward</a:t>
                      </a:r>
                      <a:r>
                        <a:rPr lang="en-US" sz="1200" b="0" baseline="0" dirty="0" smtClean="0"/>
                        <a:t> 8 Pilot budget challenge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$1,500,000</a:t>
                      </a:r>
                      <a:endParaRPr lang="en-US" sz="1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18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D.C. Public Library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Restoration of materials/acquisition budget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$1,000,000</a:t>
                      </a:r>
                      <a:endParaRPr lang="en-US" sz="1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19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Department of Corrections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Career</a:t>
                      </a:r>
                      <a:r>
                        <a:rPr lang="en-US" sz="1200" b="0" baseline="0" dirty="0" smtClean="0"/>
                        <a:t> ladder promotions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$300,000</a:t>
                      </a:r>
                      <a:endParaRPr lang="en-US" sz="1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20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Fire and Emergency Medical Services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Expansion of Fire</a:t>
                      </a:r>
                      <a:r>
                        <a:rPr lang="en-US" sz="1200" b="0" baseline="0" dirty="0" smtClean="0"/>
                        <a:t> Cadet program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$540,000</a:t>
                      </a:r>
                      <a:endParaRPr lang="en-US" sz="12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8683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/>
              <a:t>Mayor’s Prioritized Uses of</a:t>
            </a:r>
            <a:br>
              <a:rPr lang="en-US" sz="2700" dirty="0"/>
            </a:br>
            <a:r>
              <a:rPr lang="en-US" sz="2700" dirty="0"/>
              <a:t>Additional Revenues, Continued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286618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34</a:t>
            </a:fld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13742704"/>
              </p:ext>
            </p:extLst>
          </p:nvPr>
        </p:nvGraphicFramePr>
        <p:xfrm>
          <a:off x="228600" y="1371600"/>
          <a:ext cx="8534400" cy="2311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2971800"/>
                <a:gridCol w="4114800"/>
                <a:gridCol w="1066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#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Department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400" dirty="0" smtClean="0"/>
                        <a:t>Purpose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Amount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21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District Department of the Environment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Sustainable D.C. Pilot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$1,000,000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22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 smtClean="0"/>
                        <a:t>D.C. Commission on Arts and Humanities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Increased funding for the arts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$3,000,000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23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Office on Aging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Increase</a:t>
                      </a:r>
                      <a:r>
                        <a:rPr lang="en-US" sz="1200" b="0" baseline="0" dirty="0" smtClean="0"/>
                        <a:t> one FTE for the Senior Villages coordinator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$76,874</a:t>
                      </a:r>
                      <a:endParaRPr lang="en-US" sz="12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24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Deputy</a:t>
                      </a:r>
                      <a:r>
                        <a:rPr lang="en-US" sz="1200" baseline="0" dirty="0" smtClean="0"/>
                        <a:t> Mayor for Planning and Economic Development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Destination DC/Events DC pilot advertising and marketing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$1,000,000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b="0" dirty="0" smtClean="0"/>
                        <a:t>25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D.C. Department of Human Resources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200" dirty="0" smtClean="0"/>
                        <a:t>Restore</a:t>
                      </a:r>
                      <a:r>
                        <a:rPr lang="en-US" sz="1200" baseline="0" dirty="0" smtClean="0"/>
                        <a:t> the Capital City Fellows program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$320,000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4400" cy="868362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 smtClean="0"/>
              <a:t>Mayor’s Prioritized Uses of</a:t>
            </a:r>
            <a:br>
              <a:rPr lang="en-US" sz="2700" dirty="0" smtClean="0"/>
            </a:br>
            <a:r>
              <a:rPr lang="en-US" sz="2700" dirty="0" smtClean="0"/>
              <a:t>Additional Revenues, </a:t>
            </a:r>
            <a:r>
              <a:rPr lang="en-US" sz="2700" dirty="0"/>
              <a:t>Continued</a:t>
            </a:r>
            <a:endParaRPr lang="en-US" sz="3100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304800" y="4343400"/>
            <a:ext cx="8382000" cy="1524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3600" b="1" i="1" dirty="0" smtClean="0"/>
              <a:t>The priorities outlined in the BSA total $120,300,000</a:t>
            </a:r>
          </a:p>
        </p:txBody>
      </p:sp>
    </p:spTree>
    <p:extLst>
      <p:ext uri="{BB962C8B-B14F-4D97-AF65-F5344CB8AC3E}">
        <p14:creationId xmlns:p14="http://schemas.microsoft.com/office/powerpoint/2010/main" xmlns="" val="2843346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 smtClean="0"/>
              <a:t>Review of Council Wide Priorities</a:t>
            </a:r>
            <a:endParaRPr lang="en-US" sz="2800" b="1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35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33400" y="1143000"/>
            <a:ext cx="8001000" cy="1818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74320" indent="-274320" algn="ctr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endParaRPr lang="en-US" sz="2200" dirty="0" smtClean="0">
              <a:latin typeface="+mj-lt"/>
            </a:endParaRPr>
          </a:p>
          <a:p>
            <a:pPr marL="274320" indent="-274320" algn="ctr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endParaRPr lang="en-US" sz="2200" dirty="0" smtClean="0">
              <a:latin typeface="+mj-lt"/>
            </a:endParaRPr>
          </a:p>
          <a:p>
            <a:pPr marL="274320" indent="-274320" algn="ctr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  <a:buSzPct val="85000"/>
            </a:pPr>
            <a:r>
              <a:rPr lang="en-US" sz="2200" dirty="0" smtClean="0">
                <a:latin typeface="+mj-lt"/>
              </a:rPr>
              <a:t>Discussion of proposals from other Councilmembers</a:t>
            </a:r>
          </a:p>
          <a:p>
            <a:pPr marL="274320" indent="-274320">
              <a:lnSpc>
                <a:spcPct val="90000"/>
              </a:lnSpc>
              <a:spcBef>
                <a:spcPts val="580"/>
              </a:spcBef>
              <a:buClr>
                <a:schemeClr val="accent1"/>
              </a:buClr>
              <a:buSzPct val="85000"/>
              <a:buFont typeface="Wingdings 2"/>
              <a:buChar char=""/>
            </a:pPr>
            <a:endParaRPr lang="en-US" sz="2200" dirty="0" smtClean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5635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Ground Rules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Discussion will be limited to 30 minutes for each committee</a:t>
            </a:r>
          </a:p>
          <a:p>
            <a:pPr lvl="1"/>
            <a:r>
              <a:rPr lang="en-US" dirty="0" smtClean="0"/>
              <a:t>Each slide details the committee’s recommendation on the Mayor’s proposed budget</a:t>
            </a:r>
          </a:p>
          <a:p>
            <a:r>
              <a:rPr lang="en-US" dirty="0" smtClean="0"/>
              <a:t>Any recommended BSA subtitles or new policy proposal without associated funding </a:t>
            </a:r>
            <a:r>
              <a:rPr lang="en-US" b="1" dirty="0" smtClean="0"/>
              <a:t>will not be included </a:t>
            </a:r>
            <a:r>
              <a:rPr lang="en-US" dirty="0" smtClean="0"/>
              <a:t>in the budget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Budget Certification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486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Many Committees proposed policy changes in their committee reports that impact the Mayor’s proposed budget</a:t>
            </a:r>
          </a:p>
          <a:p>
            <a:r>
              <a:rPr lang="en-US" sz="2400" dirty="0" smtClean="0"/>
              <a:t>The CFO’s role is to certify the fiscal impact of these proposals and not weigh in on the underlying policy questions</a:t>
            </a:r>
          </a:p>
          <a:p>
            <a:r>
              <a:rPr lang="en-US" sz="2400" dirty="0" smtClean="0"/>
              <a:t>Several Committee proposals have raised certification issues with the OCFO. We will address them during Committee discussions</a:t>
            </a:r>
          </a:p>
          <a:p>
            <a:r>
              <a:rPr lang="en-US" sz="2400" dirty="0" smtClean="0"/>
              <a:t>The Council Budget Office is working closely with Committees and the OCFO to resolve these outstanding certification issues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3328" y="1447800"/>
            <a:ext cx="8305800" cy="48768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50800" dist="76200" dir="2700000" algn="tl" rotWithShape="0">
              <a:schemeClr val="accent1">
                <a:lumMod val="75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686800" cy="8382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/>
              <a:t>Mayor’s Budget Summary</a:t>
            </a:r>
            <a:endParaRPr lang="en-US" sz="28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861865746"/>
              </p:ext>
            </p:extLst>
          </p:nvPr>
        </p:nvGraphicFramePr>
        <p:xfrm>
          <a:off x="524278" y="1630363"/>
          <a:ext cx="7983899" cy="42217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0689"/>
                <a:gridCol w="1555765"/>
                <a:gridCol w="1789113"/>
                <a:gridCol w="1322417"/>
                <a:gridCol w="94591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Fund Type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FY 2012</a:t>
                      </a:r>
                    </a:p>
                    <a:p>
                      <a:pPr algn="r"/>
                      <a:r>
                        <a:rPr lang="en-US" sz="1400" dirty="0" smtClean="0"/>
                        <a:t>Approved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FY 2013 Mayor Proposed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Change</a:t>
                      </a:r>
                    </a:p>
                    <a:p>
                      <a:pPr algn="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 Change (%)</a:t>
                      </a:r>
                      <a:endParaRPr lang="en-US" sz="1400" dirty="0"/>
                    </a:p>
                  </a:txBody>
                  <a:tcPr/>
                </a:tc>
              </a:tr>
              <a:tr h="366077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Local Fund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         5,618.3 m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         5,854.9 m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$        236.6 m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4.2%</a:t>
                      </a:r>
                      <a:endParaRPr lang="en-US" sz="14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Dedicate</a:t>
                      </a:r>
                      <a:r>
                        <a:rPr lang="en-US" sz="1400" baseline="0" dirty="0" smtClean="0"/>
                        <a:t>d Tax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397.5 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279.1 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-118.3 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-29.8%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Special</a:t>
                      </a:r>
                      <a:r>
                        <a:rPr lang="en-US" sz="1400" baseline="0" dirty="0" smtClean="0"/>
                        <a:t> Purpose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421.9 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468.5 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46.7 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11.1%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Subtotal</a:t>
                      </a:r>
                      <a:r>
                        <a:rPr lang="en-US" sz="1400" b="1" baseline="0" dirty="0" smtClean="0"/>
                        <a:t>, General Fund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6,437.7 m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6,602.6 m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164.9 m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2.6%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Federal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2,571.3 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2,767.2 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196.0 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7.6%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Private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23.3 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6.3 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-17.0 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-72.9%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Total, Operating Funds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9,032.2 m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9,376.1 m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343.9 m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3.8%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Enterprise and Other Fund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1,850.2 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1,908.3 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58.1 m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dirty="0" smtClean="0"/>
                        <a:t>3.1%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Total Gross Funds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$       10,882.4 m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$       11,284.4 m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$</a:t>
                      </a:r>
                      <a:r>
                        <a:rPr lang="en-US" sz="1400" b="1" baseline="0" dirty="0" smtClean="0"/>
                        <a:t>       402.0 m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3.7%</a:t>
                      </a:r>
                      <a:endParaRPr lang="en-US" sz="1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1" dirty="0" smtClean="0"/>
                        <a:t>Total Gross FTEs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31,719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31,327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(392)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400" b="1" dirty="0" smtClean="0"/>
                        <a:t>-1.2%</a:t>
                      </a:r>
                      <a:endParaRPr lang="en-US" sz="1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33400" y="5910590"/>
            <a:ext cx="81357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smtClean="0"/>
              <a:t>Source: FY 2013 Proposed Budget and Financial Plan, Transmittal Letter from </a:t>
            </a:r>
            <a:r>
              <a:rPr lang="en-US" sz="1100" i="1" dirty="0" err="1" smtClean="0"/>
              <a:t>Natwar</a:t>
            </a:r>
            <a:r>
              <a:rPr lang="en-US" sz="1100" i="1" dirty="0"/>
              <a:t> </a:t>
            </a:r>
            <a:r>
              <a:rPr lang="en-US" sz="1100" i="1" dirty="0" smtClean="0"/>
              <a:t>Gandhi to Vincent Gray, 3/23/12, Page 4</a:t>
            </a:r>
            <a:endParaRPr lang="en-US" sz="1100" i="1" dirty="0"/>
          </a:p>
        </p:txBody>
      </p:sp>
    </p:spTree>
    <p:extLst>
      <p:ext uri="{BB962C8B-B14F-4D97-AF65-F5344CB8AC3E}">
        <p14:creationId xmlns:p14="http://schemas.microsoft.com/office/powerpoint/2010/main" xmlns="" val="141636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9530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The committee approved the Mayor’s proposed budget without changes to the agencies under its jurisdiction</a:t>
            </a:r>
          </a:p>
          <a:p>
            <a:pPr lvl="1">
              <a:buNone/>
            </a:pPr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381000" y="1143000"/>
            <a:ext cx="8839200" cy="7620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on Aging and Community Affairs</a:t>
            </a:r>
            <a:endParaRPr lang="en-US" sz="2400" b="1" u="sng" dirty="0" smtClean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690456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9530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The committee approved the Mayor’s proposed budget without changes to the agencies under its jurisdiction</a:t>
            </a:r>
          </a:p>
          <a:p>
            <a:pPr lvl="1">
              <a:buNone/>
            </a:pPr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143000"/>
            <a:ext cx="8839200" cy="7620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on Small and Local Business Development</a:t>
            </a:r>
            <a:endParaRPr lang="en-US" sz="2400" b="1" u="sng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184166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458200" cy="4953000"/>
          </a:xfrm>
        </p:spPr>
        <p:txBody>
          <a:bodyPr>
            <a:normAutofit/>
          </a:bodyPr>
          <a:lstStyle/>
          <a:p>
            <a:r>
              <a:rPr lang="en-US" sz="2200" dirty="0" smtClean="0"/>
              <a:t>The committee approved the Mayor’s proposed budget without changes to the agencies under its jurisdiction</a:t>
            </a:r>
          </a:p>
          <a:p>
            <a:pPr lvl="1">
              <a:buNone/>
            </a:pPr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362BB0-E485-44CB-8B47-7505A733219C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381000" y="1143000"/>
            <a:ext cx="8839200" cy="762000"/>
          </a:xfrm>
          <a:prstGeom prst="rect">
            <a:avLst/>
          </a:prstGeom>
        </p:spPr>
        <p:txBody>
          <a:bodyPr vert="horz">
            <a:noAutofit/>
          </a:bodyPr>
          <a:lstStyle>
            <a:lvl1pPr marL="342900" indent="-3429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"/>
              <a:defRPr kumimoji="0" sz="3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"/>
              <a:defRPr kumimoji="0" sz="2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"/>
              <a:defRPr kumimoji="0"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70000"/>
              <a:buFont typeface="Wingdings 2"/>
              <a:buChar char="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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"/>
              <a:defRPr kumimoji="0"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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"/>
              <a:defRPr kumimoji="0"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60000"/>
              <a:buFont typeface="Wingdings 2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 2"/>
              <a:buNone/>
            </a:pPr>
            <a:r>
              <a:rPr lang="en-US" sz="2400" u="sng" dirty="0" smtClean="0"/>
              <a:t>Committee on Finance and Revenue</a:t>
            </a:r>
            <a:endParaRPr lang="en-US" sz="2400" b="1" u="sng" dirty="0" smtClean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305800" cy="868362"/>
          </a:xfrm>
        </p:spPr>
        <p:txBody>
          <a:bodyPr>
            <a:noAutofit/>
          </a:bodyPr>
          <a:lstStyle/>
          <a:p>
            <a:pPr algn="ctr"/>
            <a:r>
              <a:rPr lang="en-US" sz="2800" dirty="0" smtClean="0"/>
              <a:t>Major Budget Actions In Committee Markups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76367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5673</TotalTime>
  <Words>3047</Words>
  <Application>Microsoft Office PowerPoint</Application>
  <PresentationFormat>On-screen Show (4:3)</PresentationFormat>
  <Paragraphs>557</Paragraphs>
  <Slides>35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Trek</vt:lpstr>
      <vt:lpstr>FISCAL YEAR 2013  COUNCIL BUDGET MEETING</vt:lpstr>
      <vt:lpstr>FY 2013 Budget Timeline</vt:lpstr>
      <vt:lpstr>Agenda</vt:lpstr>
      <vt:lpstr>Ground Rules</vt:lpstr>
      <vt:lpstr>Budget Certification</vt:lpstr>
      <vt:lpstr>Mayor’s Budget Summary</vt:lpstr>
      <vt:lpstr>Major Budget Actions In Committee Markups</vt:lpstr>
      <vt:lpstr>Major Budget Actions In Committee Markups</vt:lpstr>
      <vt:lpstr>Major Budget Actions In Committee Markups</vt:lpstr>
      <vt:lpstr>Major Budget Actions In Committee Markups</vt:lpstr>
      <vt:lpstr>Major Budget Actions In Committee Markups</vt:lpstr>
      <vt:lpstr>Major Budget Actions In Committee Markups</vt:lpstr>
      <vt:lpstr>Major Budget Actions In Committee Markups</vt:lpstr>
      <vt:lpstr>Major Budget Actions In Committee Markups</vt:lpstr>
      <vt:lpstr>Major Budget Actions In Committee Markups</vt:lpstr>
      <vt:lpstr>Major Budget Actions In Committee Markups</vt:lpstr>
      <vt:lpstr>Major Budget Actions In Committee Markups</vt:lpstr>
      <vt:lpstr>Major Budget Actions In Committee Markups</vt:lpstr>
      <vt:lpstr>Major Budget Actions In Committee Markups</vt:lpstr>
      <vt:lpstr>Major Budget Actions In Committee Markups</vt:lpstr>
      <vt:lpstr>Major Budget Actions In Committee Markups</vt:lpstr>
      <vt:lpstr>Major Budget Actions In Committee Markups</vt:lpstr>
      <vt:lpstr>Major Budget Actions In Committee Markups</vt:lpstr>
      <vt:lpstr>Major Budget Actions In Committee Markups</vt:lpstr>
      <vt:lpstr>Major Budget Actions In Committee Markups</vt:lpstr>
      <vt:lpstr>Major Budget Actions In Committee Markups</vt:lpstr>
      <vt:lpstr>Major Budget Actions In Committee Markups</vt:lpstr>
      <vt:lpstr>Major Budget Actions In Committee Markups</vt:lpstr>
      <vt:lpstr>Major Budget Actions In Committee Markups</vt:lpstr>
      <vt:lpstr>Major Budget Actions In Committee Markups</vt:lpstr>
      <vt:lpstr>Council Funding Priorities</vt:lpstr>
      <vt:lpstr>Mayor’s Prioritized Uses of Additional Revenues</vt:lpstr>
      <vt:lpstr>Mayor’s Prioritized Uses of Additional Revenues, Continued</vt:lpstr>
      <vt:lpstr>Mayor’s Prioritized Uses of Additional Revenues, Continued</vt:lpstr>
      <vt:lpstr>Review of Council Wide Priorities</vt:lpstr>
    </vt:vector>
  </TitlesOfParts>
  <Company>DC Council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FISCAL YEAR 2012  COUNCIL BUDGET MEETING</dc:title>
  <dc:creator>averil carraway</dc:creator>
  <cp:lastModifiedBy>silverman</cp:lastModifiedBy>
  <cp:revision>479</cp:revision>
  <dcterms:created xsi:type="dcterms:W3CDTF">2011-05-06T16:05:52Z</dcterms:created>
  <dcterms:modified xsi:type="dcterms:W3CDTF">2012-05-10T16:23:33Z</dcterms:modified>
</cp:coreProperties>
</file>